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72" r:id="rId5"/>
    <p:sldMasterId id="214748367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</p:sldIdLst>
  <p:sldSz cy="68580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Author clrIdx="0" id="0" initials="" lastIdx="1" name="Simon Kim"/>
  <p:cmAuthor clrIdx="1" id="1" initials="" lastIdx="1" name="Shane Rogers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C2A1C691-8609-46FF-BAA3-C944BFAA82C4}">
  <a:tblStyle styleId="{C2A1C691-8609-46FF-BAA3-C944BFAA82C4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1" idx="1">
    <p:pos x="6000" y="0"/>
    <p:text>this is wonderful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1">
    <p:pos x="6000" y="0"/>
    <p:text>removed 'shutdown'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" name="Shape 6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099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/>
          </a:p>
        </p:txBody>
      </p:sp>
      <p:sp>
        <p:nvSpPr>
          <p:cNvPr id="179" name="Shape 179"/>
          <p:cNvSpPr txBox="1"/>
          <p:nvPr/>
        </p:nvSpPr>
        <p:spPr>
          <a:xfrm>
            <a:off x="3884760" y="8685360"/>
            <a:ext cx="2971499" cy="4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80" name="Shape 18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099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/>
          </a:p>
        </p:txBody>
      </p:sp>
      <p:sp>
        <p:nvSpPr>
          <p:cNvPr id="187" name="Shape 187"/>
          <p:cNvSpPr txBox="1"/>
          <p:nvPr/>
        </p:nvSpPr>
        <p:spPr>
          <a:xfrm>
            <a:off x="3884760" y="8685360"/>
            <a:ext cx="2971499" cy="4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88" name="Shape 18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099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/>
          </a:p>
        </p:txBody>
      </p:sp>
      <p:sp>
        <p:nvSpPr>
          <p:cNvPr id="195" name="Shape 195"/>
          <p:cNvSpPr txBox="1"/>
          <p:nvPr/>
        </p:nvSpPr>
        <p:spPr>
          <a:xfrm>
            <a:off x="3884760" y="8685360"/>
            <a:ext cx="2971499" cy="4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96" name="Shape 19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099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/>
          </a:p>
        </p:txBody>
      </p:sp>
      <p:sp>
        <p:nvSpPr>
          <p:cNvPr id="203" name="Shape 203"/>
          <p:cNvSpPr txBox="1"/>
          <p:nvPr/>
        </p:nvSpPr>
        <p:spPr>
          <a:xfrm>
            <a:off x="3884760" y="8685360"/>
            <a:ext cx="2971499" cy="4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04" name="Shape 20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099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/>
          </a:p>
        </p:txBody>
      </p:sp>
      <p:sp>
        <p:nvSpPr>
          <p:cNvPr id="211" name="Shape 211"/>
          <p:cNvSpPr txBox="1"/>
          <p:nvPr/>
        </p:nvSpPr>
        <p:spPr>
          <a:xfrm>
            <a:off x="3884760" y="8685360"/>
            <a:ext cx="2971499" cy="4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12" name="Shape 21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099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/>
          </a:p>
        </p:txBody>
      </p:sp>
      <p:sp>
        <p:nvSpPr>
          <p:cNvPr id="219" name="Shape 219"/>
          <p:cNvSpPr txBox="1"/>
          <p:nvPr/>
        </p:nvSpPr>
        <p:spPr>
          <a:xfrm>
            <a:off x="3884760" y="8685360"/>
            <a:ext cx="2971499" cy="4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20" name="Shape 22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099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/>
          </a:p>
        </p:txBody>
      </p:sp>
      <p:sp>
        <p:nvSpPr>
          <p:cNvPr id="226" name="Shape 226"/>
          <p:cNvSpPr txBox="1"/>
          <p:nvPr/>
        </p:nvSpPr>
        <p:spPr>
          <a:xfrm>
            <a:off x="3884760" y="8685360"/>
            <a:ext cx="2971499" cy="4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27" name="Shape 22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099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 sz="2000"/>
              <a:t>Free distros</a:t>
            </a:r>
          </a:p>
          <a:p>
            <a:pPr rtl="0">
              <a:spcBef>
                <a:spcPts val="0"/>
              </a:spcBef>
              <a:buNone/>
            </a:pPr>
            <a:r>
              <a:rPr lang="en-US" sz="2000"/>
              <a:t>UIUC VM for CS 2xx courses</a:t>
            </a:r>
          </a:p>
          <a:p>
            <a:pPr rtl="0">
              <a:spcBef>
                <a:spcPts val="0"/>
              </a:spcBef>
              <a:buNone/>
            </a:pPr>
            <a:r>
              <a:rPr lang="en-US" sz="1250">
                <a:solidFill>
                  <a:srgbClr val="333333"/>
                </a:solidFill>
              </a:rPr>
              <a:t>“This VM does not exactly emulate the EWS environment, and does not inherently connect to the EWS environment.”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250">
                <a:solidFill>
                  <a:srgbClr val="333333"/>
                </a:solidFill>
              </a:rPr>
              <a:t>Intended to be backup system in case EWS machines are unavailable. Students are still responsible to check their codes on an EWS machine.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3884760" y="8685360"/>
            <a:ext cx="2971499" cy="4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41" name="Shape 24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099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/>
              <a:t>Anatomy of the prompt</a:t>
            </a:r>
          </a:p>
        </p:txBody>
      </p:sp>
      <p:sp>
        <p:nvSpPr>
          <p:cNvPr id="247" name="Shape 247"/>
          <p:cNvSpPr txBox="1"/>
          <p:nvPr/>
        </p:nvSpPr>
        <p:spPr>
          <a:xfrm>
            <a:off x="3884760" y="8685360"/>
            <a:ext cx="2971499" cy="4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48" name="Shape 24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040" cy="4114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0" baseline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Go ahead and create a non-root account on your system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/>
          </a:p>
          <a:p>
            <a:pPr>
              <a:spcBef>
                <a:spcPts val="0"/>
              </a:spcBef>
              <a:buNone/>
            </a:pPr>
            <a:r>
              <a:rPr b="0" baseline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Keep an eye on your prompt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/>
          </a:p>
          <a:p>
            <a:pPr>
              <a:spcBef>
                <a:spcPts val="0"/>
              </a:spcBef>
              <a:buNone/>
            </a:pPr>
            <a:r>
              <a:rPr b="0" baseline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The login account “fred” will be created, with a home directory of /home/fred.  The system will automatically assign a non-root userID to the account.  The userID is just a number associated with this account for the purposes of assigning permissions.  The home directory is where config files and other personal files for this account are stored. </a:t>
            </a:r>
          </a:p>
        </p:txBody>
      </p:sp>
      <p:sp>
        <p:nvSpPr>
          <p:cNvPr id="254" name="Shape 254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55" name="Shape 25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040" cy="4114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0" baseline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Here is an outline of everything we will cover.  We will start with account stuff. </a:t>
            </a:r>
          </a:p>
        </p:txBody>
      </p:sp>
      <p:sp>
        <p:nvSpPr>
          <p:cNvPr id="120" name="Shape 120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21" name="Shape 12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040" cy="4114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0" baseline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Currently the fred account we created cannot be used because we haven’t yet set a password.  The password isnt blank, the account is just disabled until we set a password. We need to set a password for the account by typing passwd fred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/>
          </a:p>
          <a:p>
            <a:pPr>
              <a:spcBef>
                <a:spcPts val="0"/>
              </a:spcBef>
              <a:buNone/>
            </a:pPr>
            <a:r>
              <a:rPr b="0" baseline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Fred can change their own password by typing passwd. </a:t>
            </a:r>
          </a:p>
        </p:txBody>
      </p:sp>
      <p:sp>
        <p:nvSpPr>
          <p:cNvPr id="261" name="Shape 26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62" name="Shape 26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9" name="Shape 26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" name="Shape 27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9" name="Shape 28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040" cy="4114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0" baseline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/bin user binaries are stored here</a:t>
            </a:r>
          </a:p>
          <a:p>
            <a:pPr>
              <a:spcBef>
                <a:spcPts val="0"/>
              </a:spcBef>
              <a:buNone/>
            </a:pPr>
            <a:r>
              <a:rPr b="0" baseline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/sbin System administrator binaries are stored here</a:t>
            </a:r>
          </a:p>
          <a:p>
            <a:pPr>
              <a:spcBef>
                <a:spcPts val="0"/>
              </a:spcBef>
              <a:buNone/>
            </a:pPr>
            <a:r>
              <a:rPr b="0" baseline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/dev interface for system devices</a:t>
            </a:r>
          </a:p>
          <a:p>
            <a:pPr>
              <a:spcBef>
                <a:spcPts val="0"/>
              </a:spcBef>
              <a:buNone/>
            </a:pPr>
            <a:r>
              <a:rPr b="0" baseline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/etc hold configuration items, like the account information (stored in /etc/passwd) and hashed passwords (stored in /etc/shadow)</a:t>
            </a:r>
          </a:p>
          <a:p>
            <a:pPr>
              <a:spcBef>
                <a:spcPts val="0"/>
              </a:spcBef>
              <a:buNone/>
            </a:pPr>
            <a:r>
              <a:rPr b="0" baseline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/home contains user’s home directories</a:t>
            </a:r>
          </a:p>
          <a:p>
            <a:pPr>
              <a:spcBef>
                <a:spcPts val="0"/>
              </a:spcBef>
              <a:buNone/>
            </a:pPr>
            <a:r>
              <a:rPr b="0" baseline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/lib contains common libraries</a:t>
            </a:r>
          </a:p>
          <a:p>
            <a:pPr>
              <a:spcBef>
                <a:spcPts val="0"/>
              </a:spcBef>
              <a:buNone/>
            </a:pPr>
            <a:r>
              <a:rPr b="0" baseline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/mnt is where various remote and temporary file systems (cd-roms, floppies, etc.) are attached. </a:t>
            </a:r>
          </a:p>
          <a:p>
            <a:pPr>
              <a:spcBef>
                <a:spcPts val="0"/>
              </a:spcBef>
              <a:buNone/>
            </a:pPr>
            <a:r>
              <a:rPr b="0" baseline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/proc is a virtual file system used to store general info</a:t>
            </a:r>
          </a:p>
          <a:p>
            <a:pPr>
              <a:spcBef>
                <a:spcPts val="0"/>
              </a:spcBef>
              <a:buNone/>
            </a:pPr>
            <a:r>
              <a:rPr b="0" baseline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/tmp is for temporary data, and is usually cleared at reboot</a:t>
            </a:r>
          </a:p>
          <a:p>
            <a:pPr>
              <a:spcBef>
                <a:spcPts val="0"/>
              </a:spcBef>
              <a:buNone/>
            </a:pPr>
            <a:r>
              <a:rPr b="0" baseline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/usr holds user programs and other data </a:t>
            </a:r>
          </a:p>
          <a:p>
            <a:pPr>
              <a:spcBef>
                <a:spcPts val="0"/>
              </a:spcBef>
              <a:buNone/>
            </a:pPr>
            <a:r>
              <a:rPr b="0" baseline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/var holds many different items, including logs (/var/log)</a:t>
            </a:r>
          </a:p>
        </p:txBody>
      </p:sp>
      <p:sp>
        <p:nvSpPr>
          <p:cNvPr id="295" name="Shape 295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96" name="Shape 29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099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baseline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cd /</a:t>
            </a:r>
          </a:p>
          <a:p>
            <a:pPr lvl="0" rtl="0">
              <a:spcBef>
                <a:spcPts val="0"/>
              </a:spcBef>
              <a:buNone/>
            </a:pPr>
            <a:r>
              <a:rPr b="0" baseline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Pwd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/>
          </a:p>
          <a:p>
            <a:pPr lvl="0" rtl="0">
              <a:spcBef>
                <a:spcPts val="0"/>
              </a:spcBef>
              <a:buNone/>
            </a:pPr>
            <a:r>
              <a:rPr b="0" baseline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What do you see?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/>
          </a:p>
          <a:p>
            <a:pPr lvl="0" rtl="0">
              <a:spcBef>
                <a:spcPts val="0"/>
              </a:spcBef>
              <a:buNone/>
            </a:pPr>
            <a:r>
              <a:rPr b="0" baseline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cd ~</a:t>
            </a:r>
          </a:p>
          <a:p>
            <a:pPr lvl="0" rtl="0">
              <a:spcBef>
                <a:spcPts val="0"/>
              </a:spcBef>
              <a:buNone/>
            </a:pPr>
            <a:r>
              <a:rPr b="0" baseline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Pwd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/>
          </a:p>
          <a:p>
            <a:pPr lvl="0" rtl="0">
              <a:spcBef>
                <a:spcPts val="0"/>
              </a:spcBef>
              <a:buNone/>
            </a:pPr>
            <a:r>
              <a:rPr b="0" baseline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What do you see?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x="3884760" y="8685360"/>
            <a:ext cx="2971499" cy="4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308" name="Shape 30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idx="1" type="body"/>
          </p:nvPr>
        </p:nvSpPr>
        <p:spPr>
          <a:xfrm>
            <a:off x="685800" y="4343400"/>
            <a:ext cx="5486040" cy="4114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0" baseline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cd /</a:t>
            </a:r>
          </a:p>
          <a:p>
            <a:pPr>
              <a:spcBef>
                <a:spcPts val="0"/>
              </a:spcBef>
              <a:buNone/>
            </a:pPr>
            <a:r>
              <a:rPr b="0" baseline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Pwd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/>
          </a:p>
          <a:p>
            <a:pPr>
              <a:spcBef>
                <a:spcPts val="0"/>
              </a:spcBef>
              <a:buNone/>
            </a:pPr>
            <a:r>
              <a:rPr b="0" baseline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What do you see?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/>
          </a:p>
          <a:p>
            <a:pPr>
              <a:spcBef>
                <a:spcPts val="0"/>
              </a:spcBef>
              <a:buNone/>
            </a:pPr>
            <a:r>
              <a:rPr b="0" baseline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cd ~</a:t>
            </a:r>
          </a:p>
          <a:p>
            <a:pPr>
              <a:spcBef>
                <a:spcPts val="0"/>
              </a:spcBef>
              <a:buNone/>
            </a:pPr>
            <a:r>
              <a:rPr b="0" baseline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Pwd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/>
          </a:p>
          <a:p>
            <a:pPr>
              <a:spcBef>
                <a:spcPts val="0"/>
              </a:spcBef>
              <a:buNone/>
            </a:pPr>
            <a:r>
              <a:rPr b="0" baseline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What do you see?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315" name="Shape 31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1" name="Shape 32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040" cy="4114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0" baseline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If you are following along, type: </a:t>
            </a:r>
            <a:br>
              <a:rPr b="0" baseline="0" i="0" lang="en-US" sz="2000" u="none" cap="none" strike="noStrike">
                <a:latin typeface="Arial"/>
                <a:ea typeface="Arial"/>
                <a:cs typeface="Arial"/>
                <a:sym typeface="Arial"/>
              </a:rPr>
            </a:br>
          </a:p>
          <a:p>
            <a:pPr>
              <a:spcBef>
                <a:spcPts val="0"/>
              </a:spcBef>
              <a:buNone/>
            </a:pPr>
            <a:r>
              <a:rPr b="0" baseline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$ cd /etc</a:t>
            </a:r>
          </a:p>
          <a:p>
            <a:pPr>
              <a:spcBef>
                <a:spcPts val="0"/>
              </a:spcBef>
              <a:buNone/>
            </a:pPr>
            <a:r>
              <a:rPr b="0" baseline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$ ls</a:t>
            </a:r>
          </a:p>
          <a:p>
            <a:pPr>
              <a:spcBef>
                <a:spcPts val="0"/>
              </a:spcBef>
              <a:buNone/>
            </a:pPr>
            <a:br>
              <a:rPr b="0" baseline="0" i="0" lang="en-US" sz="20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baseline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What do you see?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/>
          </a:p>
          <a:p>
            <a:pPr>
              <a:spcBef>
                <a:spcPts val="0"/>
              </a:spcBef>
              <a:buNone/>
            </a:pPr>
            <a:r>
              <a:rPr b="0" baseline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$ ls –la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/>
          </a:p>
          <a:p>
            <a:pPr>
              <a:spcBef>
                <a:spcPts val="0"/>
              </a:spcBef>
              <a:buNone/>
            </a:pPr>
            <a:r>
              <a:rPr b="0" baseline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You now are looking at details associated with your /etc/ directory.  System configuration is stored here. </a:t>
            </a:r>
            <a:br>
              <a:rPr b="0" baseline="0" i="0" lang="en-US" sz="2000" u="none" cap="none" strike="noStrike">
                <a:latin typeface="Arial"/>
                <a:ea typeface="Arial"/>
                <a:cs typeface="Arial"/>
                <a:sym typeface="Arial"/>
              </a:rPr>
            </a:br>
            <a:br>
              <a:rPr b="0" baseline="0" i="0" lang="en-US" sz="20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baseline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Note the differnet colors of the various files and directories. </a:t>
            </a:r>
          </a:p>
        </p:txBody>
      </p:sp>
      <p:sp>
        <p:nvSpPr>
          <p:cNvPr id="327" name="Shape 327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328" name="Shape 32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4" name="Shape 33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5" name="Shape 34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idx="1" type="body"/>
          </p:nvPr>
        </p:nvSpPr>
        <p:spPr>
          <a:xfrm>
            <a:off x="685800" y="4343400"/>
            <a:ext cx="5486040" cy="4114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/>
          </a:p>
        </p:txBody>
      </p:sp>
      <p:sp>
        <p:nvSpPr>
          <p:cNvPr id="351" name="Shape 35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352" name="Shape 35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8" name="Shape 35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1" name="Shape 37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idx="1" type="body"/>
          </p:nvPr>
        </p:nvSpPr>
        <p:spPr>
          <a:xfrm>
            <a:off x="685800" y="4343400"/>
            <a:ext cx="5486040" cy="4114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/>
          </a:p>
        </p:txBody>
      </p:sp>
      <p:sp>
        <p:nvSpPr>
          <p:cNvPr id="377" name="Shape 377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378" name="Shape 37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4" name="Shape 38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0" name="Shape 39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7" name="Shape 39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>
            <p:ph idx="1" type="body"/>
          </p:nvPr>
        </p:nvSpPr>
        <p:spPr>
          <a:xfrm>
            <a:off x="685800" y="4343400"/>
            <a:ext cx="5486040" cy="4114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/>
          </a:p>
        </p:txBody>
      </p:sp>
      <p:sp>
        <p:nvSpPr>
          <p:cNvPr id="403" name="Shape 40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404" name="Shape 40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0" name="Shape 41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6" name="Shape 41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4" name="Shape 42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0" name="Shape 43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6" name="Shape 43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2" name="Shape 44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https://www.youtube.com/watch?v=URVS4H7vrdU</a:t>
            </a:r>
          </a:p>
        </p:txBody>
      </p:sp>
      <p:sp>
        <p:nvSpPr>
          <p:cNvPr id="448" name="Shape 44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/>
              <a:t>Linux distro timeline (family tree)</a:t>
            </a:r>
          </a:p>
          <a:p>
            <a:pPr rtl="0">
              <a:spcBef>
                <a:spcPts val="0"/>
              </a:spcBef>
              <a:buNone/>
            </a:pPr>
            <a:r>
              <a:rPr lang="en-US"/>
              <a:t>probably a tenth of the entire list</a:t>
            </a:r>
          </a:p>
          <a:p>
            <a:pPr>
              <a:spcBef>
                <a:spcPts val="0"/>
              </a:spcBef>
              <a:buNone/>
            </a:pPr>
            <a:r>
              <a:rPr lang="en-US"/>
              <a:t>why are there so many distros?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4" name="Shape 45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9" name="Shape 4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5" name="Shape 4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099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 sz="1800"/>
              <a:t>Ubuntu - popular. many users.</a:t>
            </a:r>
          </a:p>
          <a:p>
            <a:pPr rtl="0">
              <a:spcBef>
                <a:spcPts val="0"/>
              </a:spcBef>
              <a:buNone/>
            </a:pPr>
            <a:r>
              <a:rPr lang="en-US" sz="1800"/>
              <a:t>Kali Linux - for digital forensics and penetration testing. metasploit, etc.</a:t>
            </a:r>
          </a:p>
          <a:p>
            <a:pPr rtl="0">
              <a:spcBef>
                <a:spcPts val="0"/>
              </a:spcBef>
              <a:buNone/>
            </a:pPr>
            <a:r>
              <a:rPr lang="en-US" sz="1800"/>
              <a:t>Scientific Linux - UIUC EWS. a distribution developed and maintained by research labs (Fermilab)</a:t>
            </a:r>
          </a:p>
          <a:p>
            <a:pPr rtl="0">
              <a:spcBef>
                <a:spcPts val="0"/>
              </a:spcBef>
              <a:buNone/>
            </a:pPr>
            <a:r>
              <a:rPr lang="en-US" sz="1800"/>
              <a:t>Arch Linux - advanced, fully customizable, great to learn linux by building up from a minimal base, rolling release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/>
              <a:t>Gentoo - Long, not easy to install, advanced, fully customizable, great to learn linux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3884760" y="8685360"/>
            <a:ext cx="2971499" cy="4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48" name="Shape 14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099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/>
          </a:p>
        </p:txBody>
      </p:sp>
      <p:sp>
        <p:nvSpPr>
          <p:cNvPr id="154" name="Shape 154"/>
          <p:cNvSpPr txBox="1"/>
          <p:nvPr/>
        </p:nvSpPr>
        <p:spPr>
          <a:xfrm>
            <a:off x="3884760" y="8685360"/>
            <a:ext cx="2971499" cy="4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55" name="Shape 15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099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/>
          </a:p>
        </p:txBody>
      </p:sp>
      <p:sp>
        <p:nvSpPr>
          <p:cNvPr id="162" name="Shape 162"/>
          <p:cNvSpPr txBox="1"/>
          <p:nvPr/>
        </p:nvSpPr>
        <p:spPr>
          <a:xfrm>
            <a:off x="3884760" y="8685360"/>
            <a:ext cx="2971499" cy="4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63" name="Shape 16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099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/>
          </a:p>
        </p:txBody>
      </p:sp>
      <p:sp>
        <p:nvSpPr>
          <p:cNvPr id="171" name="Shape 171"/>
          <p:cNvSpPr txBox="1"/>
          <p:nvPr/>
        </p:nvSpPr>
        <p:spPr>
          <a:xfrm>
            <a:off x="3884760" y="8685360"/>
            <a:ext cx="2971499" cy="4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72" name="Shape 17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Slid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>
            <p:ph type="title"/>
          </p:nvPr>
        </p:nvSpPr>
        <p:spPr>
          <a:xfrm>
            <a:off x="457200" y="274680"/>
            <a:ext cx="822923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None/>
              <a:defRPr/>
            </a:lvl1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457200" y="1600200"/>
            <a:ext cx="8229239" cy="452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OverTx">
  <p:cSld name="Title, Content over Conte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457200" y="274680"/>
            <a:ext cx="822923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None/>
              <a:defRPr/>
            </a:lvl1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457200" y="1600200"/>
            <a:ext cx="8229239" cy="2158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57200" y="3964319"/>
            <a:ext cx="8229239" cy="2158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fourObj">
  <p:cSld name="Title, 4 Conte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457200" y="274680"/>
            <a:ext cx="822923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None/>
              <a:defRPr/>
            </a:lvl1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457200" y="1600200"/>
            <a:ext cx="4015800" cy="2158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None/>
              <a:defRPr/>
            </a:lvl1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4674239" y="1600200"/>
            <a:ext cx="4015800" cy="2158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None/>
              <a:defRPr/>
            </a:lvl1pPr>
          </a:lstStyle>
          <a:p/>
        </p:txBody>
      </p:sp>
      <p:sp>
        <p:nvSpPr>
          <p:cNvPr id="48" name="Shape 48"/>
          <p:cNvSpPr txBox="1"/>
          <p:nvPr>
            <p:ph idx="3" type="body"/>
          </p:nvPr>
        </p:nvSpPr>
        <p:spPr>
          <a:xfrm>
            <a:off x="4674239" y="3964319"/>
            <a:ext cx="4015800" cy="2158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None/>
              <a:defRPr/>
            </a:lvl1pPr>
          </a:lstStyle>
          <a:p/>
        </p:txBody>
      </p:sp>
      <p:sp>
        <p:nvSpPr>
          <p:cNvPr id="49" name="Shape 49"/>
          <p:cNvSpPr txBox="1"/>
          <p:nvPr>
            <p:ph idx="4" type="body"/>
          </p:nvPr>
        </p:nvSpPr>
        <p:spPr>
          <a:xfrm>
            <a:off x="457200" y="3964319"/>
            <a:ext cx="4015800" cy="2158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, 6 Conte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274680"/>
            <a:ext cx="822923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None/>
              <a:defRPr/>
            </a:lvl1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600200"/>
            <a:ext cx="8229239" cy="4525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None/>
              <a:defRPr/>
            </a:lvl1pPr>
          </a:lstStyle>
          <a:p/>
        </p:txBody>
      </p:sp>
      <p:sp>
        <p:nvSpPr>
          <p:cNvPr id="53" name="Shape 53"/>
          <p:cNvSpPr txBox="1"/>
          <p:nvPr>
            <p:ph idx="2" type="body"/>
          </p:nvPr>
        </p:nvSpPr>
        <p:spPr>
          <a:xfrm>
            <a:off x="457200" y="1600200"/>
            <a:ext cx="8229239" cy="4525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None/>
              <a:defRPr/>
            </a:lvl1pPr>
          </a:lstStyle>
          <a:p/>
        </p:txBody>
      </p:sp>
      <p:pic>
        <p:nvPicPr>
          <p:cNvPr id="54" name="Shape 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35559" y="1599840"/>
            <a:ext cx="5671799" cy="4525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35559" y="1599840"/>
            <a:ext cx="5671799" cy="4525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 Slid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Slid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457200" y="274680"/>
            <a:ext cx="822923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None/>
              <a:defRPr/>
            </a:lvl1pPr>
          </a:lstStyle>
          <a:p/>
        </p:txBody>
      </p:sp>
      <p:sp>
        <p:nvSpPr>
          <p:cNvPr id="72" name="Shape 72"/>
          <p:cNvSpPr txBox="1"/>
          <p:nvPr>
            <p:ph idx="1" type="subTitle"/>
          </p:nvPr>
        </p:nvSpPr>
        <p:spPr>
          <a:xfrm>
            <a:off x="457200" y="1600200"/>
            <a:ext cx="8229239" cy="452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, Conten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457200" y="274680"/>
            <a:ext cx="822923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None/>
              <a:defRPr/>
            </a:lvl1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457200" y="1600200"/>
            <a:ext cx="8229239" cy="4525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itle, 2 Conten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457200" y="274680"/>
            <a:ext cx="822923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None/>
              <a:defRPr/>
            </a:lvl1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None/>
              <a:defRPr/>
            </a:lvl1pPr>
          </a:lstStyle>
          <a:p/>
        </p:txBody>
      </p:sp>
      <p:sp>
        <p:nvSpPr>
          <p:cNvPr id="79" name="Shape 79"/>
          <p:cNvSpPr txBox="1"/>
          <p:nvPr>
            <p:ph idx="2" type="body"/>
          </p:nvPr>
        </p:nvSpPr>
        <p:spPr>
          <a:xfrm>
            <a:off x="4674239" y="1600200"/>
            <a:ext cx="4015800" cy="4525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457200" y="274680"/>
            <a:ext cx="822923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Only">
  <p:cSld name="Centered 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idx="1" type="subTitle"/>
          </p:nvPr>
        </p:nvSpPr>
        <p:spPr>
          <a:xfrm>
            <a:off x="457200" y="274680"/>
            <a:ext cx="8229239" cy="5298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AndObj">
  <p:cSld name="Title, 2 Content and Conten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457200" y="274680"/>
            <a:ext cx="822923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None/>
              <a:defRPr/>
            </a:lvl1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457200" y="1600200"/>
            <a:ext cx="4015800" cy="2158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None/>
              <a:defRPr/>
            </a:lvl1pPr>
          </a:lstStyle>
          <a:p/>
        </p:txBody>
      </p:sp>
      <p:sp>
        <p:nvSpPr>
          <p:cNvPr id="87" name="Shape 87"/>
          <p:cNvSpPr txBox="1"/>
          <p:nvPr>
            <p:ph idx="2" type="body"/>
          </p:nvPr>
        </p:nvSpPr>
        <p:spPr>
          <a:xfrm>
            <a:off x="457200" y="3964319"/>
            <a:ext cx="4015800" cy="2158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None/>
              <a:defRPr/>
            </a:lvl1pPr>
          </a:lstStyle>
          <a:p/>
        </p:txBody>
      </p:sp>
      <p:sp>
        <p:nvSpPr>
          <p:cNvPr id="88" name="Shape 88"/>
          <p:cNvSpPr txBox="1"/>
          <p:nvPr>
            <p:ph idx="3" type="body"/>
          </p:nvPr>
        </p:nvSpPr>
        <p:spPr>
          <a:xfrm>
            <a:off x="4674239" y="1600200"/>
            <a:ext cx="4015800" cy="4525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 Slid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AndTwoObj">
  <p:cSld name="Title Content and 2 Conten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457200" y="274680"/>
            <a:ext cx="822923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None/>
              <a:defRPr/>
            </a:lvl1pPr>
          </a:lstStyle>
          <a:p/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None/>
              <a:defRPr/>
            </a:lvl1pPr>
          </a:lstStyle>
          <a:p/>
        </p:txBody>
      </p:sp>
      <p:sp>
        <p:nvSpPr>
          <p:cNvPr id="92" name="Shape 92"/>
          <p:cNvSpPr txBox="1"/>
          <p:nvPr>
            <p:ph idx="2" type="body"/>
          </p:nvPr>
        </p:nvSpPr>
        <p:spPr>
          <a:xfrm>
            <a:off x="4674239" y="1600200"/>
            <a:ext cx="4015800" cy="2158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None/>
              <a:defRPr/>
            </a:lvl1pPr>
          </a:lstStyle>
          <a:p/>
        </p:txBody>
      </p:sp>
      <p:sp>
        <p:nvSpPr>
          <p:cNvPr id="93" name="Shape 93"/>
          <p:cNvSpPr txBox="1"/>
          <p:nvPr>
            <p:ph idx="3" type="body"/>
          </p:nvPr>
        </p:nvSpPr>
        <p:spPr>
          <a:xfrm>
            <a:off x="4674239" y="3964319"/>
            <a:ext cx="4015800" cy="2158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OverTx">
  <p:cSld name="Title, 2 Content over Conte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457200" y="274680"/>
            <a:ext cx="822923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None/>
              <a:defRPr/>
            </a:lvl1pPr>
          </a:lstStyle>
          <a:p/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457200" y="1600200"/>
            <a:ext cx="4015800" cy="2158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None/>
              <a:defRPr/>
            </a:lvl1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674239" y="1600200"/>
            <a:ext cx="4015800" cy="2158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None/>
              <a:defRPr/>
            </a:lvl1pPr>
          </a:lstStyle>
          <a:p/>
        </p:txBody>
      </p:sp>
      <p:sp>
        <p:nvSpPr>
          <p:cNvPr id="98" name="Shape 98"/>
          <p:cNvSpPr txBox="1"/>
          <p:nvPr>
            <p:ph idx="3" type="body"/>
          </p:nvPr>
        </p:nvSpPr>
        <p:spPr>
          <a:xfrm>
            <a:off x="457200" y="3964319"/>
            <a:ext cx="8229239" cy="2158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OverTx">
  <p:cSld name="Title, Content over Conten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457200" y="274680"/>
            <a:ext cx="822923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None/>
              <a:defRPr/>
            </a:lvl1pPr>
          </a:lstStyle>
          <a:p/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457200" y="1600200"/>
            <a:ext cx="8229239" cy="2158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None/>
              <a:defRPr/>
            </a:lvl1pPr>
          </a:lstStyle>
          <a:p/>
        </p:txBody>
      </p:sp>
      <p:sp>
        <p:nvSpPr>
          <p:cNvPr id="102" name="Shape 102"/>
          <p:cNvSpPr txBox="1"/>
          <p:nvPr>
            <p:ph idx="2" type="body"/>
          </p:nvPr>
        </p:nvSpPr>
        <p:spPr>
          <a:xfrm>
            <a:off x="457200" y="3964319"/>
            <a:ext cx="8229239" cy="2158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fourObj">
  <p:cSld name="Title, 4 Conten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457200" y="274680"/>
            <a:ext cx="822923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None/>
              <a:defRPr/>
            </a:lvl1pPr>
          </a:lstStyle>
          <a:p/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457200" y="1600200"/>
            <a:ext cx="4015800" cy="2158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None/>
              <a:defRPr/>
            </a:lvl1pPr>
          </a:lstStyle>
          <a:p/>
        </p:txBody>
      </p:sp>
      <p:sp>
        <p:nvSpPr>
          <p:cNvPr id="106" name="Shape 106"/>
          <p:cNvSpPr txBox="1"/>
          <p:nvPr>
            <p:ph idx="2" type="body"/>
          </p:nvPr>
        </p:nvSpPr>
        <p:spPr>
          <a:xfrm>
            <a:off x="4674239" y="1600200"/>
            <a:ext cx="4015800" cy="2158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None/>
              <a:defRPr/>
            </a:lvl1pPr>
          </a:lstStyle>
          <a:p/>
        </p:txBody>
      </p:sp>
      <p:sp>
        <p:nvSpPr>
          <p:cNvPr id="107" name="Shape 107"/>
          <p:cNvSpPr txBox="1"/>
          <p:nvPr>
            <p:ph idx="3" type="body"/>
          </p:nvPr>
        </p:nvSpPr>
        <p:spPr>
          <a:xfrm>
            <a:off x="4674239" y="3964319"/>
            <a:ext cx="4015800" cy="2158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None/>
              <a:defRPr/>
            </a:lvl1pPr>
          </a:lstStyle>
          <a:p/>
        </p:txBody>
      </p:sp>
      <p:sp>
        <p:nvSpPr>
          <p:cNvPr id="108" name="Shape 108"/>
          <p:cNvSpPr txBox="1"/>
          <p:nvPr>
            <p:ph idx="4" type="body"/>
          </p:nvPr>
        </p:nvSpPr>
        <p:spPr>
          <a:xfrm>
            <a:off x="457200" y="3964319"/>
            <a:ext cx="4015800" cy="2158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, 6 Conten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457200" y="274680"/>
            <a:ext cx="822923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None/>
              <a:defRPr/>
            </a:lvl1pPr>
          </a:lstStyle>
          <a:p/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457200" y="1600200"/>
            <a:ext cx="8229239" cy="4525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None/>
              <a:defRPr/>
            </a:lvl1pPr>
          </a:lstStyle>
          <a:p/>
        </p:txBody>
      </p:sp>
      <p:sp>
        <p:nvSpPr>
          <p:cNvPr id="112" name="Shape 112"/>
          <p:cNvSpPr txBox="1"/>
          <p:nvPr>
            <p:ph idx="2" type="body"/>
          </p:nvPr>
        </p:nvSpPr>
        <p:spPr>
          <a:xfrm>
            <a:off x="457200" y="1600200"/>
            <a:ext cx="8229239" cy="4525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None/>
              <a:defRPr/>
            </a:lvl1pPr>
          </a:lstStyle>
          <a:p/>
        </p:txBody>
      </p:sp>
      <p:pic>
        <p:nvPicPr>
          <p:cNvPr id="113" name="Shape 1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35559" y="1599840"/>
            <a:ext cx="5671799" cy="4525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35559" y="1599840"/>
            <a:ext cx="5671799" cy="4525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, Conten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457200" y="274680"/>
            <a:ext cx="822923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None/>
              <a:defRPr/>
            </a:lvl1pPr>
          </a:lstStyle>
          <a:p/>
        </p:txBody>
      </p:sp>
      <p:sp>
        <p:nvSpPr>
          <p:cNvPr id="16" name="Shape 16"/>
          <p:cNvSpPr txBox="1"/>
          <p:nvPr>
            <p:ph idx="1" type="body"/>
          </p:nvPr>
        </p:nvSpPr>
        <p:spPr>
          <a:xfrm>
            <a:off x="457200" y="1600200"/>
            <a:ext cx="8229239" cy="4525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itle, 2 Conten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457200" y="274680"/>
            <a:ext cx="822923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None/>
              <a:defRPr/>
            </a:lvl1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None/>
              <a:defRPr/>
            </a:lvl1pPr>
          </a:lstStyle>
          <a:p/>
        </p:txBody>
      </p:sp>
      <p:sp>
        <p:nvSpPr>
          <p:cNvPr id="20" name="Shape 20"/>
          <p:cNvSpPr txBox="1"/>
          <p:nvPr>
            <p:ph idx="2" type="body"/>
          </p:nvPr>
        </p:nvSpPr>
        <p:spPr>
          <a:xfrm>
            <a:off x="4674239" y="1600200"/>
            <a:ext cx="4015800" cy="4525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457200" y="274680"/>
            <a:ext cx="822923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Only">
  <p:cSld name="Centered Tex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idx="1" type="subTitle"/>
          </p:nvPr>
        </p:nvSpPr>
        <p:spPr>
          <a:xfrm>
            <a:off x="457200" y="274680"/>
            <a:ext cx="8229239" cy="5298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AndObj">
  <p:cSld name="Title, 2 Content and Conte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457200" y="274680"/>
            <a:ext cx="822923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None/>
              <a:defRPr/>
            </a:lvl1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457200" y="1600200"/>
            <a:ext cx="4015800" cy="2158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None/>
              <a:defRPr/>
            </a:lvl1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57200" y="3964319"/>
            <a:ext cx="4015800" cy="2158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None/>
              <a:defRPr/>
            </a:lvl1pPr>
          </a:lstStyle>
          <a:p/>
        </p:txBody>
      </p:sp>
      <p:sp>
        <p:nvSpPr>
          <p:cNvPr id="29" name="Shape 29"/>
          <p:cNvSpPr txBox="1"/>
          <p:nvPr>
            <p:ph idx="3" type="body"/>
          </p:nvPr>
        </p:nvSpPr>
        <p:spPr>
          <a:xfrm>
            <a:off x="4674239" y="1600200"/>
            <a:ext cx="4015800" cy="4525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AndTwoObj">
  <p:cSld name="Title Content and 2 Conte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457200" y="274680"/>
            <a:ext cx="822923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None/>
              <a:defRPr/>
            </a:lvl1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None/>
              <a:defRPr/>
            </a:lvl1pPr>
          </a:lstStyle>
          <a:p/>
        </p:txBody>
      </p:sp>
      <p:sp>
        <p:nvSpPr>
          <p:cNvPr id="33" name="Shape 33"/>
          <p:cNvSpPr txBox="1"/>
          <p:nvPr>
            <p:ph idx="2" type="body"/>
          </p:nvPr>
        </p:nvSpPr>
        <p:spPr>
          <a:xfrm>
            <a:off x="4674239" y="1600200"/>
            <a:ext cx="4015800" cy="2158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None/>
              <a:defRPr/>
            </a:lvl1pPr>
          </a:lstStyle>
          <a:p/>
        </p:txBody>
      </p:sp>
      <p:sp>
        <p:nvSpPr>
          <p:cNvPr id="34" name="Shape 34"/>
          <p:cNvSpPr txBox="1"/>
          <p:nvPr>
            <p:ph idx="3" type="body"/>
          </p:nvPr>
        </p:nvSpPr>
        <p:spPr>
          <a:xfrm>
            <a:off x="4674239" y="3964319"/>
            <a:ext cx="4015800" cy="2158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OverTx">
  <p:cSld name="Title, 2 Content over Conte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57200" y="274680"/>
            <a:ext cx="822923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None/>
              <a:defRPr/>
            </a:lvl1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457200" y="1600200"/>
            <a:ext cx="4015800" cy="2158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None/>
              <a:defRPr/>
            </a:lvl1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674239" y="1600200"/>
            <a:ext cx="4015800" cy="2158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None/>
              <a:defRPr/>
            </a:lvl1pPr>
          </a:lstStyle>
          <a:p/>
        </p:txBody>
      </p:sp>
      <p:sp>
        <p:nvSpPr>
          <p:cNvPr id="39" name="Shape 39"/>
          <p:cNvSpPr txBox="1"/>
          <p:nvPr>
            <p:ph idx="3" type="body"/>
          </p:nvPr>
        </p:nvSpPr>
        <p:spPr>
          <a:xfrm>
            <a:off x="457200" y="3964319"/>
            <a:ext cx="8229239" cy="2158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685800" y="2130480"/>
            <a:ext cx="7772039" cy="1469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" name="Shape 6"/>
          <p:cNvSpPr txBox="1"/>
          <p:nvPr>
            <p:ph idx="10" type="dt"/>
          </p:nvPr>
        </p:nvSpPr>
        <p:spPr>
          <a:xfrm>
            <a:off x="457200" y="6356519"/>
            <a:ext cx="2133360" cy="364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3124080" y="6356519"/>
            <a:ext cx="2895120" cy="364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6553080" y="6356519"/>
            <a:ext cx="2133360" cy="364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9" name="Shape 9"/>
          <p:cNvSpPr txBox="1"/>
          <p:nvPr>
            <p:ph idx="1" type="body"/>
          </p:nvPr>
        </p:nvSpPr>
        <p:spPr>
          <a:xfrm>
            <a:off x="457200" y="1604520"/>
            <a:ext cx="8229239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457200" y="274680"/>
            <a:ext cx="8229239" cy="11426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457200" y="1600200"/>
            <a:ext cx="8229239" cy="4525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10" type="dt"/>
          </p:nvPr>
        </p:nvSpPr>
        <p:spPr>
          <a:xfrm>
            <a:off x="457200" y="6356519"/>
            <a:ext cx="2133360" cy="364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1" type="ftr"/>
          </p:nvPr>
        </p:nvSpPr>
        <p:spPr>
          <a:xfrm>
            <a:off x="3124080" y="6356519"/>
            <a:ext cx="2895120" cy="364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6553080" y="6356519"/>
            <a:ext cx="2133360" cy="364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gnu.org/distros/free-distros.html" TargetMode="External"/><Relationship Id="rId4" Type="http://schemas.openxmlformats.org/officeDocument/2006/relationships/image" Target="../media/image14.png"/><Relationship Id="rId9" Type="http://schemas.openxmlformats.org/officeDocument/2006/relationships/image" Target="../media/image12.png"/><Relationship Id="rId5" Type="http://schemas.openxmlformats.org/officeDocument/2006/relationships/hyperlink" Target="https://chara.cs.illinois.edu/sites/cs225/vm.html" TargetMode="External"/><Relationship Id="rId6" Type="http://schemas.openxmlformats.org/officeDocument/2006/relationships/image" Target="../media/image09.png"/><Relationship Id="rId7" Type="http://schemas.openxmlformats.org/officeDocument/2006/relationships/image" Target="../media/image11.png"/><Relationship Id="rId8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hyperlink" Target="https://xkcd.com/149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comments" Target="../comments/comment1.xml"/><Relationship Id="rId4" Type="http://schemas.openxmlformats.org/officeDocument/2006/relationships/image" Target="../media/image25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1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comments" Target="../comments/comment2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://www.gnulug.org/" TargetMode="External"/><Relationship Id="rId4" Type="http://schemas.openxmlformats.org/officeDocument/2006/relationships/hyperlink" Target="http://linux.die.net/man/" TargetMode="External"/><Relationship Id="rId5" Type="http://schemas.openxmlformats.org/officeDocument/2006/relationships/hyperlink" Target="http://unix.stackexchange.com/" TargetMode="External"/><Relationship Id="rId6" Type="http://schemas.openxmlformats.org/officeDocument/2006/relationships/hyperlink" Target="http://smile.amazon.com/Linux-Command-Line-Complete-Introduction/dp/1593273894/" TargetMode="External"/><Relationship Id="rId7" Type="http://schemas.openxmlformats.org/officeDocument/2006/relationships/hyperlink" Target="http://smile.amazon.com/How-Linux-Works-Superuser-Should/dp/1593275676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en.wikipedia.org/wiki/List_of_Linux_distributions" TargetMode="External"/><Relationship Id="rId4" Type="http://schemas.openxmlformats.org/officeDocument/2006/relationships/hyperlink" Target="http://distrowatch.com/dwres.php?resource=major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3.png"/><Relationship Id="rId4" Type="http://schemas.openxmlformats.org/officeDocument/2006/relationships/image" Target="../media/image0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/>
          <p:nvPr/>
        </p:nvSpPr>
        <p:spPr>
          <a:xfrm>
            <a:off x="810900" y="4964075"/>
            <a:ext cx="7772099" cy="1751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baseline="0" i="0" lang="en-US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Intro to Linux</a:t>
            </a:r>
          </a:p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brought to you by Gnulug.org</a:t>
            </a:r>
          </a:p>
        </p:txBody>
      </p:sp>
      <p:sp>
        <p:nvSpPr>
          <p:cNvPr id="59" name="Shape 59"/>
          <p:cNvSpPr txBox="1"/>
          <p:nvPr/>
        </p:nvSpPr>
        <p:spPr>
          <a:xfrm>
            <a:off x="1610425" y="6229050"/>
            <a:ext cx="6400500" cy="1751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/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/>
        </p:nvSpPr>
        <p:spPr>
          <a:xfrm>
            <a:off x="457200" y="274680"/>
            <a:ext cx="8229299" cy="1142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Unity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624600" y="6456100"/>
            <a:ext cx="7894799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US"/>
              <a:t>Source: http://www.theregister.co.uk/2014/03/28/ubuntu_14_01_final_beta_review/</a:t>
            </a: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15" y="1417375"/>
            <a:ext cx="8061968" cy="503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/>
        </p:nvSpPr>
        <p:spPr>
          <a:xfrm>
            <a:off x="457200" y="274680"/>
            <a:ext cx="8229299" cy="1142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XFCE 4.10</a:t>
            </a:r>
          </a:p>
        </p:txBody>
      </p:sp>
      <p:sp>
        <p:nvSpPr>
          <p:cNvPr id="183" name="Shape 183"/>
          <p:cNvSpPr txBox="1"/>
          <p:nvPr/>
        </p:nvSpPr>
        <p:spPr>
          <a:xfrm>
            <a:off x="624600" y="6456100"/>
            <a:ext cx="7894799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US"/>
              <a:t>Source: http://www.xfce.org/</a:t>
            </a:r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25" y="1417375"/>
            <a:ext cx="8061948" cy="503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/>
        </p:nvSpPr>
        <p:spPr>
          <a:xfrm>
            <a:off x="457200" y="274680"/>
            <a:ext cx="8229299" cy="1142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LXDE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624600" y="6456100"/>
            <a:ext cx="7894799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US"/>
              <a:t>Source: http://www.lxde.org/</a:t>
            </a:r>
          </a:p>
        </p:txBody>
      </p:sp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849" y="1417375"/>
            <a:ext cx="6718300" cy="503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/>
        </p:nvSpPr>
        <p:spPr>
          <a:xfrm>
            <a:off x="457200" y="274680"/>
            <a:ext cx="8229299" cy="1142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MATE 1.10</a:t>
            </a:r>
          </a:p>
        </p:txBody>
      </p:sp>
      <p:sp>
        <p:nvSpPr>
          <p:cNvPr id="199" name="Shape 199"/>
          <p:cNvSpPr txBox="1"/>
          <p:nvPr/>
        </p:nvSpPr>
        <p:spPr>
          <a:xfrm>
            <a:off x="624600" y="6456100"/>
            <a:ext cx="7894799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US"/>
              <a:t>Source: http://mate-desktop.org/</a:t>
            </a:r>
          </a:p>
        </p:txBody>
      </p:sp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37" y="1417375"/>
            <a:ext cx="8957734" cy="503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/>
        </p:nvSpPr>
        <p:spPr>
          <a:xfrm>
            <a:off x="457200" y="274680"/>
            <a:ext cx="8229299" cy="1142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Cinnamon</a:t>
            </a:r>
          </a:p>
        </p:txBody>
      </p:sp>
      <p:sp>
        <p:nvSpPr>
          <p:cNvPr id="207" name="Shape 207"/>
          <p:cNvSpPr txBox="1"/>
          <p:nvPr/>
        </p:nvSpPr>
        <p:spPr>
          <a:xfrm>
            <a:off x="624600" y="6456100"/>
            <a:ext cx="7894799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US"/>
              <a:t>Source: http://http://www.linuxmint.com/</a:t>
            </a:r>
          </a:p>
        </p:txBody>
      </p:sp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537" y="1417375"/>
            <a:ext cx="8770924" cy="503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/>
        </p:nvSpPr>
        <p:spPr>
          <a:xfrm>
            <a:off x="457200" y="274680"/>
            <a:ext cx="8229299" cy="1142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Pantheon (Elementary OS Freya)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624600" y="6456100"/>
            <a:ext cx="7894799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US"/>
              <a:t>Source: http://www.webupd8.org/2015/04/elementary-os-freya-available-for.html</a:t>
            </a:r>
          </a:p>
        </p:txBody>
      </p:sp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020" y="1417375"/>
            <a:ext cx="8485959" cy="503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/>
        </p:nvSpPr>
        <p:spPr>
          <a:xfrm>
            <a:off x="457200" y="274680"/>
            <a:ext cx="8229299" cy="1142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Popular Ubuntu Variants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457200" y="1600200"/>
            <a:ext cx="8229299" cy="4525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81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Ubuntu GNOME</a:t>
            </a:r>
          </a:p>
          <a:p>
            <a:pPr indent="-381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Kubuntu</a:t>
            </a:r>
          </a:p>
          <a:p>
            <a:pPr indent="-381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Xubuntu</a:t>
            </a:r>
          </a:p>
          <a:p>
            <a:pPr indent="-381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Lubuntu</a:t>
            </a:r>
          </a:p>
          <a:p>
            <a:pPr indent="-3810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•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Linux Mint</a:t>
            </a:r>
          </a:p>
          <a:p>
            <a:pPr indent="-3810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•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Elementary OS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/>
        </p:nvSpPr>
        <p:spPr>
          <a:xfrm>
            <a:off x="841650" y="222725"/>
            <a:ext cx="7460700" cy="771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Free GNU/Linux Distributions</a:t>
            </a:r>
          </a:p>
        </p:txBody>
      </p:sp>
      <p:sp>
        <p:nvSpPr>
          <p:cNvPr id="230" name="Shape 230"/>
          <p:cNvSpPr txBox="1"/>
          <p:nvPr/>
        </p:nvSpPr>
        <p:spPr>
          <a:xfrm>
            <a:off x="649650" y="994625"/>
            <a:ext cx="7844700" cy="574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https://www.gnu.org/distros/free-distros.html</a:t>
            </a:r>
          </a:p>
        </p:txBody>
      </p:sp>
      <p:pic>
        <p:nvPicPr>
          <p:cNvPr id="231" name="Shape 231"/>
          <p:cNvPicPr preferRelativeResize="0"/>
          <p:nvPr/>
        </p:nvPicPr>
        <p:blipFill rotWithShape="1">
          <a:blip r:embed="rId4">
            <a:alphaModFix/>
          </a:blip>
          <a:srcRect b="7415" l="22972" r="23713" t="3663"/>
          <a:stretch/>
        </p:blipFill>
        <p:spPr>
          <a:xfrm>
            <a:off x="6443875" y="1506950"/>
            <a:ext cx="1623374" cy="19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/>
          <p:nvPr/>
        </p:nvSpPr>
        <p:spPr>
          <a:xfrm>
            <a:off x="457275" y="3236351"/>
            <a:ext cx="8229299" cy="771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UIUC Virtual Linux Environment</a:t>
            </a:r>
          </a:p>
        </p:txBody>
      </p:sp>
      <p:sp>
        <p:nvSpPr>
          <p:cNvPr id="233" name="Shape 233"/>
          <p:cNvSpPr txBox="1"/>
          <p:nvPr/>
        </p:nvSpPr>
        <p:spPr>
          <a:xfrm>
            <a:off x="457425" y="4008250"/>
            <a:ext cx="8229299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marL="0" marR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000"/>
              <a:t>Arch Linux with XFCE Desktop Environment</a:t>
            </a:r>
          </a:p>
          <a:p>
            <a:pPr indent="0" marL="0" marR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https://chara.cs.illinois.edu/sites/cs225/vm.html</a:t>
            </a: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Shape 2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7200" y="1720412"/>
            <a:ext cx="1219200" cy="1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0412" y="5217975"/>
            <a:ext cx="1381125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69725" y="5217975"/>
            <a:ext cx="13335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82912" y="5217975"/>
            <a:ext cx="169545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/>
        </p:nvSpPr>
        <p:spPr>
          <a:xfrm>
            <a:off x="457200" y="274676"/>
            <a:ext cx="8229299" cy="771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You work from the prompt</a:t>
            </a:r>
          </a:p>
        </p:txBody>
      </p:sp>
      <p:sp>
        <p:nvSpPr>
          <p:cNvPr id="244" name="Shape 244"/>
          <p:cNvSpPr txBox="1"/>
          <p:nvPr/>
        </p:nvSpPr>
        <p:spPr>
          <a:xfrm>
            <a:off x="457200" y="1211850"/>
            <a:ext cx="8229299" cy="49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It looks like this: (or similar)</a:t>
            </a:r>
          </a:p>
          <a:p>
            <a:pPr indent="0" lvl="0" marL="0" marR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000">
                <a:latin typeface="Droid Sans Mono"/>
                <a:ea typeface="Droid Sans Mono"/>
                <a:cs typeface="Droid Sans Mono"/>
                <a:sym typeface="Droid Sans Mono"/>
              </a:rPr>
              <a:t>	bob@pc25 ~ $</a:t>
            </a:r>
          </a:p>
          <a:p>
            <a:pPr indent="0" lvl="0" marL="0" marR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bob</a:t>
            </a: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		username, the current user (you)</a:t>
            </a:r>
          </a:p>
          <a:p>
            <a:pPr indent="0" lvl="0" marL="0" marR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pc25</a:t>
            </a: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		hostname, the whole machine’s name</a:t>
            </a:r>
          </a:p>
          <a:p>
            <a:pPr indent="0" lvl="0" marL="0" marR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~</a:t>
            </a: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	The current directory you’re sitting in.</a:t>
            </a:r>
          </a:p>
          <a:p>
            <a:pPr indent="457200" lvl="0" marL="0" marR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In this case, it’s ~, shorthand for your home </a:t>
            </a:r>
          </a:p>
          <a:p>
            <a:pPr indent="0" lvl="0" marL="457200" marR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directory.</a:t>
            </a:r>
          </a:p>
          <a:p>
            <a:pPr indent="0" lvl="0" marL="0" marR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$	</a:t>
            </a: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The prompt. You type a command here.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/>
        </p:nvSpPr>
        <p:spPr>
          <a:xfrm>
            <a:off x="457200" y="274676"/>
            <a:ext cx="8229299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Being </a:t>
            </a:r>
            <a:r>
              <a:rPr b="0" baseline="0" i="0" lang="en-US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Root vs. Non-root (useradd)</a:t>
            </a:r>
          </a:p>
        </p:txBody>
      </p:sp>
      <p:sp>
        <p:nvSpPr>
          <p:cNvPr id="251" name="Shape 251"/>
          <p:cNvSpPr txBox="1"/>
          <p:nvPr/>
        </p:nvSpPr>
        <p:spPr>
          <a:xfrm>
            <a:off x="457200" y="1184324"/>
            <a:ext cx="8229299" cy="4941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almost all activities, you should log in as a</a:t>
            </a:r>
          </a:p>
          <a:p>
            <a:pPr indent="0" marL="457200" marR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non-root user</a:t>
            </a: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-"/>
            </a:pPr>
            <a:r>
              <a:rPr b="0" baseline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Create a user by using the “useradd” command</a:t>
            </a: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28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useradd –d [home_dir] [login]</a:t>
            </a: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-"/>
            </a:pPr>
            <a:r>
              <a:rPr b="0" baseline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“#” prompt means you are root</a:t>
            </a: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-"/>
            </a:pPr>
            <a:r>
              <a:rPr b="0" baseline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“$” or other prompt means you aren’t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User’s home directory is where that user is</a:t>
            </a: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placed after logging in.</a:t>
            </a:r>
            <a:r>
              <a:rPr lang="en-US" sz="1800"/>
              <a:t> </a:t>
            </a: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It</a:t>
            </a: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also stores that user’s files.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/>
        </p:nvSpPr>
        <p:spPr>
          <a:xfrm>
            <a:off x="457200" y="274680"/>
            <a:ext cx="8229239" cy="11426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Intro to Linux Topics	</a:t>
            </a:r>
          </a:p>
        </p:txBody>
      </p:sp>
      <p:sp>
        <p:nvSpPr>
          <p:cNvPr id="117" name="Shape 117"/>
          <p:cNvSpPr txBox="1"/>
          <p:nvPr/>
        </p:nvSpPr>
        <p:spPr>
          <a:xfrm>
            <a:off x="457200" y="1600200"/>
            <a:ext cx="8229239" cy="4525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8100" lvl="0" marR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Which Linux Distro (distros, package managers,</a:t>
            </a:r>
          </a:p>
          <a:p>
            <a:pPr indent="457200" lvl="0" marR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desktop environments</a:t>
            </a: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indent="-38100" lvl="0" marR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0" baseline="0" i="0" lang="en-US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Account Stuff (Logging in, useradd, passwd, su,</a:t>
            </a:r>
          </a:p>
          <a:p>
            <a:pPr indent="457200" lvl="0" marL="0" marR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0" baseline="0" i="0" lang="en-US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whoami, terminal control)</a:t>
            </a:r>
          </a:p>
          <a:p>
            <a:pPr indent="-38100" lvl="0" marR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0" baseline="0" i="0" lang="en-US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File system stuff (structure, cd, pwd, ls, abs and </a:t>
            </a:r>
          </a:p>
          <a:p>
            <a:pPr indent="0" lvl="0" marL="457200" marR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0" baseline="0" i="0" lang="en-US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rel</a:t>
            </a: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baseline="0" i="0" lang="en-US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referencing, mkdir, cp, find, locate, mcedit, cat, less</a:t>
            </a:r>
          </a:p>
          <a:p>
            <a:pPr indent="-38100" lvl="0" marR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0" baseline="0" i="0" lang="en-US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Other odds-and-ends (grep, man, info,</a:t>
            </a: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indent="457200" lvl="0" marR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0" baseline="0" i="0" lang="en-US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shutdown)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/>
        </p:nvSpPr>
        <p:spPr>
          <a:xfrm>
            <a:off x="457200" y="274676"/>
            <a:ext cx="8229299" cy="744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Changing Passwords (passwd)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457200" y="1156775"/>
            <a:ext cx="8229299" cy="52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passwd command is used to change </a:t>
            </a:r>
          </a:p>
          <a:p>
            <a:pPr indent="457200" lvl="0" marR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passwords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Any user can type “passwd” to change his/her </a:t>
            </a:r>
          </a:p>
          <a:p>
            <a:pPr indent="457200" lvl="0" marR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own password</a:t>
            </a: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-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0" baseline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user is prompted for the new password twice.)</a:t>
            </a: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latin typeface="Source Code Pro"/>
                <a:ea typeface="Source Code Pro"/>
                <a:cs typeface="Source Code Pro"/>
                <a:sym typeface="Source Code Pro"/>
              </a:rPr>
              <a:t>bob@pc ~ </a:t>
            </a:r>
            <a:r>
              <a:rPr b="0" baseline="0" i="0" lang="en-US" sz="28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 </a:t>
            </a:r>
            <a:r>
              <a:rPr b="1" baseline="0" i="0" lang="en-US" sz="28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passwd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Or, to change any other user’s password, root </a:t>
            </a: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can</a:t>
            </a: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type:</a:t>
            </a: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latin typeface="Source Code Pro"/>
                <a:ea typeface="Source Code Pro"/>
                <a:cs typeface="Source Code Pro"/>
                <a:sym typeface="Source Code Pro"/>
              </a:rPr>
              <a:t>pc </a:t>
            </a:r>
            <a:r>
              <a:rPr b="0" baseline="0" i="0" lang="en-US" sz="28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</a:t>
            </a:r>
            <a:r>
              <a:rPr b="1" baseline="0" i="0" lang="en-US" sz="28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passwd any_login_name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/>
        </p:nvSpPr>
        <p:spPr>
          <a:xfrm>
            <a:off x="457200" y="274675"/>
            <a:ext cx="8229299" cy="938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000">
                <a:latin typeface="Calibri"/>
                <a:ea typeface="Calibri"/>
                <a:cs typeface="Calibri"/>
                <a:sym typeface="Calibri"/>
              </a:rPr>
              <a:t>Use the root account sparingly!</a:t>
            </a:r>
          </a:p>
        </p:txBody>
      </p:sp>
      <p:sp>
        <p:nvSpPr>
          <p:cNvPr id="265" name="Shape 265"/>
          <p:cNvSpPr txBox="1"/>
          <p:nvPr/>
        </p:nvSpPr>
        <p:spPr>
          <a:xfrm>
            <a:off x="457350" y="1213675"/>
            <a:ext cx="8229299" cy="5381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25400" lvl="0" marL="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0" baseline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 everything as a non-root user, 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unless you </a:t>
            </a:r>
            <a:r>
              <a:rPr i="1" lang="en-US" sz="2800">
                <a:latin typeface="Calibri"/>
                <a:ea typeface="Calibri"/>
                <a:cs typeface="Calibri"/>
                <a:sym typeface="Calibri"/>
              </a:rPr>
              <a:t>must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indent="457200" lv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use root for something</a:t>
            </a:r>
            <a:r>
              <a:rPr b="0" baseline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! 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(The system will tell you.)</a:t>
            </a:r>
          </a:p>
          <a:p>
            <a:pPr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25400" lvl="0" rtl="0">
              <a:spcBef>
                <a:spcPts val="0"/>
              </a:spcBef>
              <a:buSzPct val="100000"/>
              <a:buFont typeface="Calibri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become root on your own machine, but on </a:t>
            </a:r>
          </a:p>
          <a:p>
            <a:pPr indent="457200" rtl="0">
              <a:spcBef>
                <a:spcPts val="0"/>
              </a:spcBef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school- or company-owned system, you may not 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have root access at all.</a:t>
            </a:r>
          </a:p>
          <a:p>
            <a:pPr indent="25400" lvl="0" marL="0" marR="0" rtl="0" algn="l">
              <a:lnSpc>
                <a:spcPct val="100000"/>
              </a:lnSpc>
              <a:spcBef>
                <a:spcPts val="0"/>
              </a:spcBef>
              <a:buSzPct val="100000"/>
              <a:buFont typeface="Calibri"/>
              <a:buChar char="•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We’ll show you several ways to become root next.</a:t>
            </a:r>
          </a:p>
        </p:txBody>
      </p:sp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327801"/>
            <a:ext cx="8229299" cy="2129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/>
        </p:nvSpPr>
        <p:spPr>
          <a:xfrm>
            <a:off x="457200" y="263000"/>
            <a:ext cx="8229299" cy="728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Changing </a:t>
            </a: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baseline="0" i="0" lang="en-US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ccounts</a:t>
            </a: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 the </a:t>
            </a:r>
            <a:r>
              <a:rPr i="1" lang="en-US" sz="3000">
                <a:latin typeface="Calibri"/>
                <a:ea typeface="Calibri"/>
                <a:cs typeface="Calibri"/>
                <a:sym typeface="Calibri"/>
              </a:rPr>
              <a:t>old</a:t>
            </a: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 way </a:t>
            </a:r>
            <a:r>
              <a:rPr b="0" baseline="0" i="0" lang="en-US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(su and</a:t>
            </a: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baseline="0" i="0" lang="en-US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whoami)</a:t>
            </a:r>
          </a:p>
        </p:txBody>
      </p:sp>
      <p:sp>
        <p:nvSpPr>
          <p:cNvPr id="272" name="Shape 272"/>
          <p:cNvSpPr txBox="1"/>
          <p:nvPr/>
        </p:nvSpPr>
        <p:spPr>
          <a:xfrm>
            <a:off x="457350" y="991400"/>
            <a:ext cx="8229299" cy="56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you really need root,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 you can temporarily</a:t>
            </a:r>
            <a:r>
              <a:rPr b="0" baseline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switch user with</a:t>
            </a:r>
            <a:r>
              <a:rPr b="0" baseline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the </a:t>
            </a:r>
            <a:r>
              <a:rPr b="0" baseline="0" i="0" lang="en-US" sz="26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su</a:t>
            </a:r>
            <a:r>
              <a:rPr b="0" baseline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command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no account name is given, root is assumed.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26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$ su [login_name]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26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[type login_name’s password]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b="0" baseline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preferred way to get root is to use su with the “-” option to get the proper environment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26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$ su –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b="0" baseline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command </a:t>
            </a:r>
            <a:r>
              <a:rPr b="0" baseline="0" i="0" lang="en-US" sz="26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whoami</a:t>
            </a:r>
            <a:r>
              <a:rPr b="0" baseline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shows which account you are currently using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2600">
                <a:latin typeface="Source Code Pro"/>
                <a:ea typeface="Source Code Pro"/>
                <a:cs typeface="Source Code Pro"/>
                <a:sym typeface="Source Code Pro"/>
              </a:rPr>
              <a:t>exit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 returns to the normal user.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26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$ whoami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26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$ exit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/>
        </p:nvSpPr>
        <p:spPr>
          <a:xfrm>
            <a:off x="316025" y="432425"/>
            <a:ext cx="8693399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4000">
                <a:latin typeface="Calibri"/>
                <a:ea typeface="Calibri"/>
                <a:cs typeface="Calibri"/>
                <a:sym typeface="Calibri"/>
              </a:rPr>
              <a:t>Changing accounts the new way (sudo)</a:t>
            </a:r>
          </a:p>
        </p:txBody>
      </p:sp>
      <p:pic>
        <p:nvPicPr>
          <p:cNvPr id="278" name="Shape 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0525" y="2368087"/>
            <a:ext cx="3429000" cy="28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Shape 279"/>
          <p:cNvSpPr txBox="1"/>
          <p:nvPr/>
        </p:nvSpPr>
        <p:spPr>
          <a:xfrm>
            <a:off x="316025" y="1274500"/>
            <a:ext cx="5214000" cy="5397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Sudo is a way to temporarily </a:t>
            </a:r>
          </a:p>
          <a:p>
            <a:pPr rtl="0">
              <a:spcBef>
                <a:spcPts val="0"/>
              </a:spcBef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use root privileges without becoming root. (Safer!) 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You’ll be prompted for your password, but not multiple times in succession.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rtl="0">
              <a:spcBef>
                <a:spcPts val="0"/>
              </a:spcBef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The user must be a member </a:t>
            </a:r>
          </a:p>
          <a:p>
            <a:pPr rtl="0">
              <a:spcBef>
                <a:spcPts val="0"/>
              </a:spcBef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of the “sudoers” group in order </a:t>
            </a:r>
          </a:p>
          <a:p>
            <a:pPr rtl="0">
              <a:spcBef>
                <a:spcPts val="0"/>
              </a:spcBef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to use sudo.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rtl="0">
              <a:spcBef>
                <a:spcPts val="0"/>
              </a:spcBef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For example:</a:t>
            </a:r>
          </a:p>
          <a:p>
            <a:pPr>
              <a:spcBef>
                <a:spcPts val="0"/>
              </a:spcBef>
              <a:buNone/>
            </a:pPr>
            <a:r>
              <a:rPr lang="en-US" sz="2600">
                <a:latin typeface="Source Code Pro"/>
                <a:ea typeface="Source Code Pro"/>
                <a:cs typeface="Source Code Pro"/>
                <a:sym typeface="Source Code Pro"/>
              </a:rPr>
              <a:t>$ sudo apt-get update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5607425" y="5345200"/>
            <a:ext cx="3429000" cy="342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https://xkcd.com/149/</a:t>
            </a:r>
          </a:p>
          <a:p>
            <a:pPr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/>
        </p:nvSpPr>
        <p:spPr>
          <a:xfrm>
            <a:off x="457200" y="274680"/>
            <a:ext cx="8229239" cy="11426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Virtual Terminal Control (tty</a:t>
            </a: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1-tty6)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457200" y="1600200"/>
            <a:ext cx="8229239" cy="4525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you don’t have a GUI, you can still access 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multiple terminals with command prompts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Switch to various virtual terminals using the </a:t>
            </a:r>
          </a:p>
          <a:p>
            <a:pPr indent="457200" lv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trl-</a:t>
            </a: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lt-</a:t>
            </a: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unction keys:</a:t>
            </a:r>
          </a:p>
          <a:p>
            <a:pPr indent="-406400" lvl="0" marL="9144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-"/>
            </a:pPr>
            <a:r>
              <a:rPr b="0" baseline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Ctrl-Alt-F1 to switch to terminal 1</a:t>
            </a:r>
          </a:p>
          <a:p>
            <a:pPr indent="-406400" lvl="0" marL="9144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-"/>
            </a:pPr>
            <a:r>
              <a:rPr b="0" baseline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Ctrl-Alt-F2 to switch to terminal 2</a:t>
            </a:r>
          </a:p>
          <a:p>
            <a:pPr indent="-406400" lvl="0" marL="9144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-"/>
            </a:pPr>
            <a:r>
              <a:rPr b="0" baseline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Etc.. Up through Ctrl-Alt-F6</a:t>
            </a:r>
          </a:p>
          <a:p>
            <a:pPr indent="0"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probably doesn’t work if you’re 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connecting remotely.</a:t>
            </a: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/>
        </p:nvSpPr>
        <p:spPr>
          <a:xfrm>
            <a:off x="457200" y="274676"/>
            <a:ext cx="8229299" cy="25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Linux file system structure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/ is the “root” directory of the system, not to be confused with the “root” account.</a:t>
            </a:r>
          </a:p>
        </p:txBody>
      </p:sp>
      <p:cxnSp>
        <p:nvCxnSpPr>
          <p:cNvPr id="292" name="Shape 292"/>
          <p:cNvCxnSpPr/>
          <p:nvPr/>
        </p:nvCxnSpPr>
        <p:spPr>
          <a:xfrm flipH="1">
            <a:off x="4621692" y="3425350"/>
            <a:ext cx="236700" cy="634200"/>
          </a:xfrm>
          <a:prstGeom prst="straightConnector1">
            <a:avLst/>
          </a:prstGeom>
          <a:noFill/>
          <a:ln cap="flat" cmpd="sng" w="1143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550" y="0"/>
            <a:ext cx="8456874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/>
        </p:nvSpPr>
        <p:spPr>
          <a:xfrm>
            <a:off x="191650" y="274675"/>
            <a:ext cx="87606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Navigating the File System </a:t>
            </a:r>
            <a:r>
              <a:rPr lang="en-US" sz="40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baseline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(cd and pwd)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457200" y="1122475"/>
            <a:ext cx="8229299" cy="5516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see where you are, use the </a:t>
            </a:r>
            <a:r>
              <a:rPr b="1" lang="en-US" sz="2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pwd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command </a:t>
            </a:r>
          </a:p>
          <a:p>
            <a:pPr indent="457200" lvl="0" rtl="0">
              <a:lnSpc>
                <a:spcPct val="115000"/>
              </a:lnSpc>
              <a:spcBef>
                <a:spcPts val="0"/>
              </a:spcBef>
              <a:buSzPct val="39285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(short for print working dir)</a:t>
            </a:r>
          </a:p>
          <a:p>
            <a:pPr indent="457200" lvl="0" marL="457200" rtl="0">
              <a:lnSpc>
                <a:spcPct val="115000"/>
              </a:lnSpc>
              <a:spcBef>
                <a:spcPts val="0"/>
              </a:spcBef>
              <a:buSzPct val="39285"/>
              <a:buNone/>
            </a:pPr>
            <a:r>
              <a:rPr lang="en-US" sz="2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 pwd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b="0" baseline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You can move around the file system using the </a:t>
            </a:r>
            <a:r>
              <a:rPr b="1" baseline="0" i="0" lang="en-US" sz="28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cd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b="0" baseline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command.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28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		$ cd [destination-directory-name]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The current </a:t>
            </a:r>
            <a:r>
              <a:rPr i="1" lang="en-US" sz="2800"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0" baseline="0" i="1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arent</a:t>
            </a:r>
            <a:r>
              <a:rPr b="0" baseline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directory (up one level) is called </a:t>
            </a:r>
            <a:r>
              <a:rPr b="1" baseline="0" i="0" lang="en-US" sz="28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..</a:t>
            </a:r>
            <a:r>
              <a:rPr b="1" lang="en-US" sz="2800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(two periods). This goes up one level: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28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		$ cd ..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For comparison, the current directory is called </a:t>
            </a:r>
            <a:r>
              <a:rPr b="1" lang="en-US" sz="2800"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 (one period).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191650" y="274675"/>
            <a:ext cx="87606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3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Navigating the File System</a:t>
            </a:r>
            <a:r>
              <a:rPr lang="en-US" sz="3800">
                <a:latin typeface="Calibri"/>
                <a:ea typeface="Calibri"/>
                <a:cs typeface="Calibri"/>
                <a:sym typeface="Calibri"/>
              </a:rPr>
              <a:t> (More tips)</a:t>
            </a:r>
          </a:p>
        </p:txBody>
      </p:sp>
      <p:sp>
        <p:nvSpPr>
          <p:cNvPr id="311" name="Shape 311"/>
          <p:cNvSpPr txBox="1"/>
          <p:nvPr/>
        </p:nvSpPr>
        <p:spPr>
          <a:xfrm>
            <a:off x="457200" y="1122475"/>
            <a:ext cx="8229299" cy="5516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buSzPct val="100000"/>
              <a:buChar char="●"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Linux is case sensitive, so </a:t>
            </a:r>
            <a:r>
              <a:rPr lang="en-US" sz="2600">
                <a:latin typeface="Droid Sans Mono"/>
                <a:ea typeface="Droid Sans Mono"/>
                <a:cs typeface="Droid Sans Mono"/>
                <a:sym typeface="Droid Sans Mono"/>
              </a:rPr>
              <a:t>Stuff.txt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2600">
                <a:latin typeface="Droid Sans Mono"/>
                <a:ea typeface="Droid Sans Mono"/>
                <a:cs typeface="Droid Sans Mono"/>
                <a:sym typeface="Droid Sans Mono"/>
              </a:rPr>
              <a:t>stuff.txt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 are different files. Windows and Mac don’t usually work like that, so </a:t>
            </a:r>
            <a:r>
              <a:rPr b="1" lang="en-US" sz="2600">
                <a:latin typeface="Calibri"/>
                <a:ea typeface="Calibri"/>
                <a:cs typeface="Calibri"/>
                <a:sym typeface="Calibri"/>
              </a:rPr>
              <a:t>be careful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 on shared drives.</a:t>
            </a: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buSzPct val="100000"/>
              <a:buChar char="●"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The user’s home directory is actually </a:t>
            </a:r>
            <a:r>
              <a:rPr lang="en-US" sz="2600">
                <a:latin typeface="Source Code Pro"/>
                <a:ea typeface="Source Code Pro"/>
                <a:cs typeface="Source Code Pro"/>
                <a:sym typeface="Source Code Pro"/>
              </a:rPr>
              <a:t>/home/[username]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, but a synonym for it is </a:t>
            </a:r>
            <a:r>
              <a:rPr lang="en-US" sz="2600">
                <a:latin typeface="Source Code Pro"/>
                <a:ea typeface="Source Code Pro"/>
                <a:cs typeface="Source Code Pro"/>
                <a:sym typeface="Source Code Pro"/>
              </a:rPr>
              <a:t>~</a:t>
            </a: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buSzPct val="100000"/>
              <a:buChar char="●"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So you can go to your home directory with </a:t>
            </a:r>
            <a:r>
              <a:rPr b="1" lang="en-US" sz="2600">
                <a:latin typeface="Source Code Pro"/>
                <a:ea typeface="Source Code Pro"/>
                <a:cs typeface="Source Code Pro"/>
                <a:sym typeface="Source Code Pro"/>
              </a:rPr>
              <a:t>cd ~</a:t>
            </a: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buSzPct val="100000"/>
              <a:buChar char="●"/>
            </a:pPr>
            <a:r>
              <a:rPr b="0" baseline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You can also automatically jump 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there</a:t>
            </a:r>
            <a:r>
              <a:rPr b="0" baseline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by 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entering</a:t>
            </a:r>
            <a:r>
              <a:rPr b="0" baseline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600">
                <a:latin typeface="Source Code Pro"/>
                <a:ea typeface="Source Code Pro"/>
                <a:cs typeface="Source Code Pro"/>
                <a:sym typeface="Source Code Pro"/>
              </a:rPr>
              <a:t>cd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 by itself!</a:t>
            </a: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buSzPct val="100000"/>
              <a:buChar char="●"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Two ways to deal with files or paths that contain spaces:</a:t>
            </a: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“Escape” the spaces with </a:t>
            </a:r>
            <a:r>
              <a:rPr b="1" lang="en-US" sz="2600">
                <a:latin typeface="Calibri"/>
                <a:ea typeface="Calibri"/>
                <a:cs typeface="Calibri"/>
                <a:sym typeface="Calibri"/>
              </a:rPr>
              <a:t>\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 before each space:</a:t>
            </a:r>
          </a:p>
          <a:p>
            <a:pPr indent="457200" lvl="0" marL="9144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baseline="0" i="0" lang="en-US" sz="26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 cd /Volumes/Machine</a:t>
            </a:r>
            <a:r>
              <a:rPr b="1" baseline="0" i="0" lang="en-US" sz="26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\ </a:t>
            </a:r>
            <a:r>
              <a:rPr b="1" baseline="0" i="0" lang="en-US" sz="26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HD/ </a:t>
            </a: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 enclose everything in quotes:</a:t>
            </a:r>
          </a:p>
          <a:p>
            <a:pPr indent="457200" lvl="0" marL="9144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2600">
                <a:latin typeface="Source Code Pro"/>
                <a:ea typeface="Source Code Pro"/>
                <a:cs typeface="Source Code Pro"/>
                <a:sym typeface="Source Code Pro"/>
              </a:rPr>
              <a:t>$ </a:t>
            </a:r>
            <a:r>
              <a:rPr b="1" baseline="0" i="0" lang="en-US" sz="26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cd "/Volumes/Machine HD/"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/>
        </p:nvSpPr>
        <p:spPr>
          <a:xfrm>
            <a:off x="457200" y="274676"/>
            <a:ext cx="8229299" cy="8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Absolute </a:t>
            </a:r>
            <a:r>
              <a:rPr lang="en-US" sz="4000">
                <a:latin typeface="Calibri"/>
                <a:ea typeface="Calibri"/>
                <a:cs typeface="Calibri"/>
                <a:sym typeface="Calibri"/>
              </a:rPr>
              <a:t>vs.</a:t>
            </a:r>
            <a:r>
              <a:rPr b="0" baseline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000"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baseline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elative file </a:t>
            </a:r>
            <a:r>
              <a:rPr lang="en-US" sz="4000"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baseline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eferenc</a:t>
            </a:r>
            <a:r>
              <a:rPr lang="en-US" sz="4000">
                <a:latin typeface="Calibri"/>
                <a:ea typeface="Calibri"/>
                <a:cs typeface="Calibri"/>
                <a:sym typeface="Calibri"/>
              </a:rPr>
              <a:t>es</a:t>
            </a:r>
          </a:p>
        </p:txBody>
      </p:sp>
      <p:sp>
        <p:nvSpPr>
          <p:cNvPr id="318" name="Shape 318"/>
          <p:cNvSpPr txBox="1"/>
          <p:nvPr/>
        </p:nvSpPr>
        <p:spPr>
          <a:xfrm>
            <a:off x="457200" y="1136275"/>
            <a:ext cx="8229299" cy="54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b="0" baseline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You can refer to files with their full path in the file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baseline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system: </a:t>
            </a:r>
            <a:r>
              <a:rPr b="0" baseline="0" i="1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absolute referencing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, where</a:t>
            </a:r>
            <a:r>
              <a:rPr b="0" baseline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everything starts with the 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US" sz="2800">
                <a:latin typeface="Source Code Pro"/>
                <a:ea typeface="Source Code Pro"/>
                <a:cs typeface="Source Code Pro"/>
                <a:sym typeface="Source Code Pro"/>
              </a:rPr>
              <a:t>/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” system root or the “</a:t>
            </a:r>
            <a:r>
              <a:rPr lang="en-US" sz="2800">
                <a:latin typeface="Source Code Pro"/>
                <a:ea typeface="Source Code Pro"/>
                <a:cs typeface="Source Code Pro"/>
                <a:sym typeface="Source Code Pro"/>
              </a:rPr>
              <a:t>~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” home shortcut:</a:t>
            </a: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24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 cd /etc/sysconfig/network-scripts</a:t>
            </a: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24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 pwd</a:t>
            </a:r>
          </a:p>
          <a:p>
            <a:pPr indent="45720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 cd ~/Documents	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← The </a:t>
            </a:r>
            <a:r>
              <a:rPr lang="en-US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~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shortcut 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absolute!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b="0" baseline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 you can refer to files relative to your current working directory (everything starts assuming where you are currently located; don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’t put / at the beginning!</a:t>
            </a:r>
            <a:r>
              <a:rPr b="0" baseline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24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 cd /etc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		← Absolute!</a:t>
            </a: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24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 cd sysconfig/network-scripts</a:t>
            </a:r>
            <a:r>
              <a:rPr b="0" baseline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	← Relative!</a:t>
            </a: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24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 pwd</a:t>
            </a:r>
          </a:p>
          <a:p>
            <a:pPr indent="45720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/>
        </p:nvSpPr>
        <p:spPr>
          <a:xfrm>
            <a:off x="763125" y="366300"/>
            <a:ext cx="7651499" cy="14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SLIDES AND SUPPLEMENTAL MATERIALS</a:t>
            </a:r>
          </a:p>
        </p:txBody>
      </p:sp>
      <p:sp>
        <p:nvSpPr>
          <p:cNvPr id="124" name="Shape 124"/>
          <p:cNvSpPr txBox="1"/>
          <p:nvPr/>
        </p:nvSpPr>
        <p:spPr>
          <a:xfrm>
            <a:off x="681725" y="1139600"/>
            <a:ext cx="7570200" cy="116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b="1" lang="en-US" sz="4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gnulug.org/materials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1092150" y="2309600"/>
            <a:ext cx="6959700" cy="4059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PuTTY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b="1" lang="en-US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the.earth.li/~sgtatham/putty/latest/x86/putty.exe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rtl="0" algn="ctr">
              <a:spcBef>
                <a:spcPts val="0"/>
              </a:spcBef>
              <a:buNone/>
            </a:pPr>
            <a:r>
              <a:t/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  <a:p>
            <a:pPr rtl="0" algn="ctr">
              <a:spcBef>
                <a:spcPts val="0"/>
              </a:spcBef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SSH</a:t>
            </a:r>
          </a:p>
          <a:p>
            <a:pPr algn="ctr">
              <a:spcBef>
                <a:spcPts val="0"/>
              </a:spcBef>
              <a:buNone/>
            </a:pPr>
            <a:r>
              <a:rPr b="1" lang="en-US" sz="3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ssh NetID@linux.ews.illinois.edu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/>
        </p:nvSpPr>
        <p:spPr>
          <a:xfrm>
            <a:off x="457200" y="124126"/>
            <a:ext cx="8229299" cy="792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Listing the</a:t>
            </a:r>
            <a:r>
              <a:rPr b="0" baseline="0" i="0" lang="en-US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0" i="0" lang="en-US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irectory </a:t>
            </a: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baseline="0" i="0" lang="en-US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ontents (ls)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457200" y="917025"/>
            <a:ext cx="8229299" cy="57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buSzPct val="100000"/>
              <a:buChar char="-"/>
            </a:pPr>
            <a:r>
              <a:rPr b="0" baseline="0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lang="en-US" sz="2100">
                <a:latin typeface="Source Code Pro"/>
                <a:ea typeface="Source Code Pro"/>
                <a:cs typeface="Source Code Pro"/>
                <a:sym typeface="Source Code Pro"/>
              </a:rPr>
              <a:t>ls</a:t>
            </a:r>
            <a:r>
              <a:rPr b="0" baseline="0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command shows directory or file details</a:t>
            </a:r>
          </a:p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buSzPct val="100000"/>
              <a:buFont typeface="Calibri"/>
              <a:buChar char="-"/>
            </a:pPr>
            <a:r>
              <a:rPr b="0" baseline="0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By itself, shows regular files. But some configuration files are hidden on purpose: their names start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 with a dot. Sometimes they’re called dotfiles.</a:t>
            </a:r>
          </a:p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buSzPct val="100000"/>
              <a:buFont typeface="Calibri"/>
              <a:buChar char="-"/>
            </a:pPr>
            <a:r>
              <a:rPr b="0" baseline="0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With the </a:t>
            </a:r>
            <a:r>
              <a:rPr b="1" baseline="0" i="0" lang="en-US" sz="21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-a</a:t>
            </a:r>
            <a:r>
              <a:rPr b="0" baseline="0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option flag, </a:t>
            </a:r>
            <a:r>
              <a:rPr b="1" baseline="0" i="0" lang="en-US" sz="21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ls -a</a:t>
            </a:r>
            <a:r>
              <a:rPr b="0" baseline="0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shows </a:t>
            </a:r>
            <a:r>
              <a:rPr b="0" baseline="0" i="1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b="0" baseline="0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files</a:t>
            </a:r>
          </a:p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-"/>
            </a:pPr>
            <a:r>
              <a:rPr b="0" baseline="0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With the </a:t>
            </a:r>
            <a:r>
              <a:rPr b="1" lang="en-US" sz="2100">
                <a:latin typeface="Source Code Pro"/>
                <a:ea typeface="Source Code Pro"/>
                <a:cs typeface="Source Code Pro"/>
                <a:sym typeface="Source Code Pro"/>
              </a:rPr>
              <a:t>-l</a:t>
            </a:r>
            <a:r>
              <a:rPr b="0" baseline="0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flag, </a:t>
            </a:r>
            <a:r>
              <a:rPr b="1" baseline="0" i="0" lang="en-US" sz="21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ls </a:t>
            </a:r>
            <a:r>
              <a:rPr b="1" lang="en-US" sz="2100">
                <a:latin typeface="Source Code Pro"/>
                <a:ea typeface="Source Code Pro"/>
                <a:cs typeface="Source Code Pro"/>
                <a:sym typeface="Source Code Pro"/>
              </a:rPr>
              <a:t>-l</a:t>
            </a:r>
            <a:r>
              <a:rPr b="0" baseline="0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shows long-form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baseline="0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details (access permissions, time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stamps, </a:t>
            </a:r>
            <a:r>
              <a:rPr b="0" baseline="0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link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 destinations</a:t>
            </a:r>
            <a:r>
              <a:rPr b="0" baseline="0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etc.)</a:t>
            </a:r>
          </a:p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buSzPct val="100000"/>
              <a:buFont typeface="Calibri"/>
              <a:buChar char="-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Combine them to get the full view:</a:t>
            </a: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21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 ls –al</a:t>
            </a:r>
          </a:p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-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On some systems,</a:t>
            </a:r>
            <a:r>
              <a:rPr b="0" baseline="0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baseline="0" i="0" lang="en-US" sz="21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ls</a:t>
            </a:r>
            <a:r>
              <a:rPr b="0" baseline="0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applies various colors to certain file types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. This can be convenient but don’t rely on it. The colors may vary, too.</a:t>
            </a: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Blue – directories</a:t>
            </a: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Green – executable (binary or script)</a:t>
            </a: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Red – compressed files (.tar, .gz, .tgz, .etc.)</a:t>
            </a: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Black/white – plain files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457200" y="274676"/>
            <a:ext cx="8229299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Making directories (mkdir)</a:t>
            </a:r>
          </a:p>
        </p:txBody>
      </p:sp>
      <p:sp>
        <p:nvSpPr>
          <p:cNvPr id="331" name="Shape 331"/>
          <p:cNvSpPr txBox="1"/>
          <p:nvPr/>
        </p:nvSpPr>
        <p:spPr>
          <a:xfrm>
            <a:off x="457200" y="1081375"/>
            <a:ext cx="8229299" cy="55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create a new directory, use the </a:t>
            </a:r>
            <a:r>
              <a:rPr b="1" baseline="0" i="0" lang="en-US" sz="32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mkdir</a:t>
            </a:r>
          </a:p>
          <a:p>
            <a:pPr indent="457200" lv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command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Make a directory for your tools: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28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 </a:t>
            </a:r>
            <a:r>
              <a:rPr lang="en-US" sz="2800">
                <a:latin typeface="Source Code Pro"/>
                <a:ea typeface="Source Code Pro"/>
                <a:cs typeface="Source Code Pro"/>
                <a:sym typeface="Source Code Pro"/>
              </a:rPr>
              <a:t>cd ~		    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← go to home dir, “ </a:t>
            </a:r>
            <a:r>
              <a:rPr lang="en-US" sz="2800">
                <a:latin typeface="Source Code Pro"/>
                <a:ea typeface="Source Code Pro"/>
                <a:cs typeface="Source Code Pro"/>
                <a:sym typeface="Source Code Pro"/>
              </a:rPr>
              <a:t>~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 ”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28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 pwd        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← see where we are, really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28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 mkdir tools   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← create “ </a:t>
            </a:r>
            <a:r>
              <a:rPr lang="en-US" sz="2800">
                <a:latin typeface="Source Code Pro"/>
                <a:ea typeface="Source Code Pro"/>
                <a:cs typeface="Source Code Pro"/>
                <a:sym typeface="Source Code Pro"/>
              </a:rPr>
              <a:t>tools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 ” dir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					(relative to where we are)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28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 ls -la      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← view all contents in </a:t>
            </a:r>
            <a:r>
              <a:rPr lang="en-US" sz="2800">
                <a:latin typeface="Source Code Pro"/>
                <a:ea typeface="Source Code Pro"/>
                <a:cs typeface="Source Code Pro"/>
                <a:sym typeface="Source Code Pro"/>
              </a:rPr>
              <a:t>~</a:t>
            </a: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Shape 3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1120"/>
            <a:ext cx="9143998" cy="6235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/>
        </p:nvSpPr>
        <p:spPr>
          <a:xfrm>
            <a:off x="457200" y="274677"/>
            <a:ext cx="8229299" cy="464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Copying Files (cp)</a:t>
            </a:r>
          </a:p>
        </p:txBody>
      </p:sp>
      <p:sp>
        <p:nvSpPr>
          <p:cNvPr id="342" name="Shape 342"/>
          <p:cNvSpPr txBox="1"/>
          <p:nvPr/>
        </p:nvSpPr>
        <p:spPr>
          <a:xfrm>
            <a:off x="457200" y="1067725"/>
            <a:ext cx="8229299" cy="5639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b="0" baseline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cp command creates a copy of a file</a:t>
            </a: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2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$ cp [source] [destination]</a:t>
            </a:r>
          </a:p>
          <a:p>
            <a:pPr marR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R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b="0" baseline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copy a bunch of files, you can use * to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baseline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indicate all files in a given directory.</a:t>
            </a:r>
          </a:p>
          <a:p>
            <a:pPr indent="457200" marL="0" marR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e.g. copy all files in ~/Documents to ~/Videos:</a:t>
            </a:r>
          </a:p>
          <a:p>
            <a:pPr indent="0" marL="0" marR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400">
                <a:latin typeface="Roboto Mono"/>
                <a:ea typeface="Roboto Mono"/>
                <a:cs typeface="Roboto Mono"/>
                <a:sym typeface="Roboto Mono"/>
              </a:rPr>
              <a:t>	$ cp ~/Documents/* ~/Videos</a:t>
            </a:r>
          </a:p>
          <a:p>
            <a:pPr indent="0" marL="0" marR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marL="0" marR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To copy a whole directory as a directory, you need the </a:t>
            </a:r>
            <a:r>
              <a:rPr b="1" lang="en-US" sz="2400">
                <a:latin typeface="Roboto Mono"/>
                <a:ea typeface="Roboto Mono"/>
                <a:cs typeface="Roboto Mono"/>
                <a:sym typeface="Roboto Mono"/>
              </a:rPr>
              <a:t>-r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recursive flag.</a:t>
            </a:r>
          </a:p>
          <a:p>
            <a:pPr indent="457200" marL="0" marR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e.g. copy the Documents dir to ~/Videos,</a:t>
            </a:r>
          </a:p>
          <a:p>
            <a:pPr indent="457200" marL="457200" marR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which will be ~/Videos/Documents:</a:t>
            </a: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400">
                <a:latin typeface="Roboto Mono"/>
                <a:ea typeface="Roboto Mono"/>
                <a:cs typeface="Roboto Mono"/>
                <a:sym typeface="Roboto Mono"/>
              </a:rPr>
              <a:t>$ cp -r ~/Documents ~/Videos</a:t>
            </a: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/>
        </p:nvSpPr>
        <p:spPr>
          <a:xfrm>
            <a:off x="457175" y="83025"/>
            <a:ext cx="8229299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Finding Files (locate and find)</a:t>
            </a:r>
          </a:p>
        </p:txBody>
      </p:sp>
      <p:sp>
        <p:nvSpPr>
          <p:cNvPr id="348" name="Shape 348"/>
          <p:cNvSpPr txBox="1"/>
          <p:nvPr/>
        </p:nvSpPr>
        <p:spPr>
          <a:xfrm>
            <a:off x="457200" y="958200"/>
            <a:ext cx="8229299" cy="56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0" baseline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 may need to find where a file is in your file system. The 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easy</a:t>
            </a:r>
            <a:r>
              <a:rPr b="0" baseline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way to do this is the “locate” command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, but it can’t find everything!</a:t>
            </a: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2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$ locate [program_name]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b="0" baseline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“find” command exhaustively looks for stuff:</a:t>
            </a: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2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$ find [</a:t>
            </a:r>
            <a:r>
              <a:rPr lang="en-US" sz="2200">
                <a:latin typeface="Roboto Mono"/>
                <a:ea typeface="Roboto Mono"/>
                <a:cs typeface="Roboto Mono"/>
                <a:sym typeface="Roboto Mono"/>
              </a:rPr>
              <a:t>starting_where</a:t>
            </a:r>
            <a:r>
              <a:rPr b="0" baseline="0" i="0" lang="en-US" sz="2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r>
              <a:rPr lang="en-US" sz="2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baseline="0" i="0" lang="en-US" sz="2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[search_criteria]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b="0" baseline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Typically, your search criteria will be a n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baseline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me, and you’ll want to search your whole file system, so you can type:</a:t>
            </a: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2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$ find / -name [file_to_look_for]</a:t>
            </a:r>
          </a:p>
          <a:p>
            <a:pPr marR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b="0" baseline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example, find the “whoami” program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 (may be slow!)</a:t>
            </a:r>
            <a:r>
              <a:rPr b="0" baseline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indent="457200" marR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b="0" baseline="0" i="0" lang="en-US" sz="2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$ find / -name whoami</a:t>
            </a:r>
          </a:p>
          <a:p>
            <a:pPr indent="0" marL="0" marR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Or try finding something with “ch2” in the </a:t>
            </a:r>
            <a:r>
              <a:rPr i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case insensitive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 name in your home dir… you can’t remember if it’s </a:t>
            </a:r>
            <a:r>
              <a:rPr i="1" lang="en-US" sz="2200">
                <a:latin typeface="Roboto Mono"/>
                <a:ea typeface="Roboto Mono"/>
                <a:cs typeface="Roboto Mono"/>
                <a:sym typeface="Roboto Mono"/>
              </a:rPr>
              <a:t>CH002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i="1" lang="en-US" sz="2200">
                <a:latin typeface="Roboto Mono"/>
                <a:ea typeface="Roboto Mono"/>
                <a:cs typeface="Roboto Mono"/>
                <a:sym typeface="Roboto Mono"/>
              </a:rPr>
              <a:t>ch2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i="1" lang="en-US" sz="2200">
                <a:latin typeface="Roboto Mono"/>
                <a:ea typeface="Roboto Mono"/>
                <a:cs typeface="Roboto Mono"/>
                <a:sym typeface="Roboto Mono"/>
              </a:rPr>
              <a:t>Ch_2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indent="457200" marL="0" marR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200">
                <a:latin typeface="Roboto Mono"/>
                <a:ea typeface="Roboto Mono"/>
                <a:cs typeface="Roboto Mono"/>
                <a:sym typeface="Roboto Mono"/>
              </a:rPr>
              <a:t>$ find ~ -iname "*ch*2*"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Searching </a:t>
            </a:r>
            <a:r>
              <a:rPr lang="en-US" sz="2200">
                <a:latin typeface="Roboto Mono"/>
                <a:ea typeface="Roboto Mono"/>
                <a:cs typeface="Roboto Mono"/>
                <a:sym typeface="Roboto Mono"/>
              </a:rPr>
              <a:t>~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 is much faster than searching the whole system!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/>
        </p:nvSpPr>
        <p:spPr>
          <a:xfrm>
            <a:off x="457200" y="274680"/>
            <a:ext cx="8229239" cy="11426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Creating and Editing files</a:t>
            </a:r>
          </a:p>
        </p:txBody>
      </p:sp>
      <p:sp>
        <p:nvSpPr>
          <p:cNvPr id="355" name="Shape 355"/>
          <p:cNvSpPr txBox="1"/>
          <p:nvPr/>
        </p:nvSpPr>
        <p:spPr>
          <a:xfrm>
            <a:off x="457200" y="1600200"/>
            <a:ext cx="8229239" cy="4525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Create empty files using </a:t>
            </a:r>
            <a:r>
              <a:rPr b="1" baseline="0" i="0" lang="en-US" sz="32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touch</a:t>
            </a: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 (this will also </a:t>
            </a:r>
          </a:p>
          <a:p>
            <a:pPr indent="457200" lvl="0" marR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update the timestamp on an existing file)</a:t>
            </a:r>
            <a:b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b="0" baseline="0" i="0" lang="en-US" sz="32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$ touch test_file.txt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buSzPct val="100000"/>
              <a:buFont typeface="Calibri"/>
              <a:buChar char="•"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Or just save a new file from within your text</a:t>
            </a:r>
          </a:p>
          <a:p>
            <a:pPr indent="457200" lvl="0" marR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editor.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There are many text editors that can run in</a:t>
            </a:r>
          </a:p>
          <a:p>
            <a:pPr indent="457200" marR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the terminal</a:t>
            </a: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(vim, emacs, nano, pico, mcedit,</a:t>
            </a:r>
          </a:p>
          <a:p>
            <a:pPr indent="457200" lvl="0" marR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pick one!)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/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/>
          <p:nvPr/>
        </p:nvSpPr>
        <p:spPr>
          <a:xfrm>
            <a:off x="1540000" y="387775"/>
            <a:ext cx="6403799" cy="908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Accessing remote files</a:t>
            </a:r>
          </a:p>
        </p:txBody>
      </p:sp>
      <p:sp>
        <p:nvSpPr>
          <p:cNvPr id="361" name="Shape 361"/>
          <p:cNvSpPr txBox="1"/>
          <p:nvPr/>
        </p:nvSpPr>
        <p:spPr>
          <a:xfrm>
            <a:off x="908500" y="1207625"/>
            <a:ext cx="7666799" cy="5318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 sz="2400"/>
              <a:t>We all know how to download files from a browser</a:t>
            </a:r>
          </a:p>
          <a:p>
            <a:pPr rtl="0">
              <a:spcBef>
                <a:spcPts val="0"/>
              </a:spcBef>
              <a:buNone/>
            </a:pPr>
            <a:r>
              <a:rPr lang="en-US" sz="2400"/>
              <a:t>     - just click a link.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b="1" lang="en-US" sz="3600"/>
              <a:t>wget</a:t>
            </a:r>
            <a:r>
              <a:rPr lang="en-US" sz="3600"/>
              <a:t> -</a:t>
            </a:r>
            <a:r>
              <a:rPr lang="en-US" sz="3000"/>
              <a:t> </a:t>
            </a:r>
            <a:r>
              <a:rPr lang="en-US" sz="3000">
                <a:solidFill>
                  <a:srgbClr val="222222"/>
                </a:solidFill>
              </a:rPr>
              <a:t>a computer program that retrieves files from web servers.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222222"/>
              </a:solidFill>
            </a:endParaRPr>
          </a:p>
          <a:p>
            <a:pPr rtl="0" algn="ctr">
              <a:spcBef>
                <a:spcPts val="0"/>
              </a:spcBef>
              <a:buNone/>
            </a:pPr>
            <a:r>
              <a:rPr b="1" lang="en-US" sz="2600">
                <a:solidFill>
                  <a:srgbClr val="222222"/>
                </a:solidFill>
              </a:rPr>
              <a:t>wget https://some.domain.com/coolcat.png</a:t>
            </a:r>
          </a:p>
          <a:p>
            <a:pPr rtl="0" algn="ctr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222222"/>
              </a:solidFill>
            </a:endParaRPr>
          </a:p>
          <a:p>
            <a:pPr rtl="0" algn="l">
              <a:spcBef>
                <a:spcPts val="0"/>
              </a:spcBef>
              <a:buNone/>
            </a:pPr>
            <a:r>
              <a:rPr b="1" lang="en-US" sz="3600">
                <a:solidFill>
                  <a:srgbClr val="222222"/>
                </a:solidFill>
              </a:rPr>
              <a:t>curl</a:t>
            </a:r>
            <a:r>
              <a:rPr lang="en-US" sz="3600">
                <a:solidFill>
                  <a:srgbClr val="222222"/>
                </a:solidFill>
              </a:rPr>
              <a:t> - </a:t>
            </a:r>
            <a:r>
              <a:rPr lang="en-US" sz="3000">
                <a:solidFill>
                  <a:srgbClr val="222222"/>
                </a:solidFill>
              </a:rPr>
              <a:t>a program that can interact with web servers by sending and receiving data</a:t>
            </a:r>
          </a:p>
          <a:p>
            <a:pPr rtl="0" algn="l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222222"/>
              </a:solidFill>
            </a:endParaRPr>
          </a:p>
          <a:p>
            <a:pPr algn="ctr">
              <a:spcBef>
                <a:spcPts val="0"/>
              </a:spcBef>
              <a:buNone/>
            </a:pPr>
            <a:r>
              <a:rPr b="1" lang="en-US" sz="2600">
                <a:solidFill>
                  <a:srgbClr val="222222"/>
                </a:solidFill>
              </a:rPr>
              <a:t>curl -L google.com</a:t>
            </a: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/>
        </p:nvSpPr>
        <p:spPr>
          <a:xfrm>
            <a:off x="457200" y="274676"/>
            <a:ext cx="8229299" cy="769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Viewing File Contents (cat)</a:t>
            </a:r>
          </a:p>
        </p:txBody>
      </p:sp>
      <p:sp>
        <p:nvSpPr>
          <p:cNvPr id="367" name="Shape 367"/>
          <p:cNvSpPr txBox="1"/>
          <p:nvPr/>
        </p:nvSpPr>
        <p:spPr>
          <a:xfrm>
            <a:off x="457200" y="1170000"/>
            <a:ext cx="8229299" cy="54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“cat” command shows the contents of a</a:t>
            </a:r>
          </a:p>
          <a:p>
            <a:pPr indent="457200" lv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file by dumping it right into the ter</a:t>
            </a: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minal.</a:t>
            </a: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$</a:t>
            </a: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cat /etc/passwd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$ cat /etc/fstab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$ cat ~/test_file.txt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$ cat /proc/meminfo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$ cat /proc/version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Sadly named after “concatenate”</a:t>
            </a:r>
          </a:p>
        </p:txBody>
      </p:sp>
      <p:pic>
        <p:nvPicPr>
          <p:cNvPr id="368" name="Shape 3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0000" y="2304000"/>
            <a:ext cx="3204000" cy="320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/>
          <p:nvPr/>
        </p:nvSpPr>
        <p:spPr>
          <a:xfrm>
            <a:off x="457200" y="274676"/>
            <a:ext cx="8229299" cy="91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Viewing Output (less) 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457200" y="1260000"/>
            <a:ext cx="8229299" cy="53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38100" lvl="0" marL="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0" baseline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Often you will need to view output that is larger than a </a:t>
            </a:r>
          </a:p>
          <a:p>
            <a:pPr indent="4572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0" baseline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single screen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. T</a:t>
            </a:r>
            <a:r>
              <a:rPr b="0" baseline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 view it more easily, you can send the </a:t>
            </a: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0" baseline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output through the </a:t>
            </a:r>
            <a:r>
              <a:rPr b="1" baseline="0" i="0" lang="en-US" sz="26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less</a:t>
            </a:r>
            <a:r>
              <a:rPr b="0" baseline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command</a:t>
            </a:r>
          </a:p>
          <a:p>
            <a:pPr indent="38100" lvl="0" marL="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1" lang="en-US" sz="2600">
                <a:latin typeface="Droid Sans Mono"/>
                <a:ea typeface="Droid Sans Mono"/>
                <a:cs typeface="Droid Sans Mono"/>
                <a:sym typeface="Droid Sans Mono"/>
              </a:rPr>
              <a:t>less</a:t>
            </a:r>
            <a:r>
              <a:rPr b="0" baseline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lets you scroll up and down using arro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keys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, </a:t>
            </a:r>
          </a:p>
          <a:p>
            <a:pPr indent="457200" lv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PgUp, PgDn, Home, End.</a:t>
            </a:r>
            <a:r>
              <a:rPr lang="en-US" sz="2600"/>
              <a:t> </a:t>
            </a:r>
            <a:r>
              <a:rPr b="0" baseline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Type </a:t>
            </a:r>
            <a:r>
              <a:rPr b="1" baseline="0" i="0" lang="en-US" sz="26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q</a:t>
            </a:r>
            <a:r>
              <a:rPr b="0" baseline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get out of 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the viewer.</a:t>
            </a: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$ less test_file.txt</a:t>
            </a: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$ less /proc/meminfo</a:t>
            </a:r>
          </a:p>
          <a:p>
            <a:pPr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The vertical bar </a:t>
            </a:r>
            <a:r>
              <a:rPr b="1" lang="en-US" sz="2600"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 character (the pipe) will “pipe” the output from another command into </a:t>
            </a:r>
            <a:r>
              <a:rPr b="1" lang="en-US" sz="2600">
                <a:latin typeface="Calibri"/>
                <a:ea typeface="Calibri"/>
                <a:cs typeface="Calibri"/>
                <a:sym typeface="Calibri"/>
              </a:rPr>
              <a:t>less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$ ls /dev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			← too much output?</a:t>
            </a: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$ ls /dev | less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	← shows up inside </a:t>
            </a:r>
            <a:r>
              <a:rPr b="1" lang="en-US" sz="2600">
                <a:latin typeface="Calibri"/>
                <a:ea typeface="Calibri"/>
                <a:cs typeface="Calibri"/>
                <a:sym typeface="Calibri"/>
              </a:rPr>
              <a:t>less</a:t>
            </a:r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/>
        </p:nvSpPr>
        <p:spPr>
          <a:xfrm>
            <a:off x="125999" y="274675"/>
            <a:ext cx="8855999" cy="1142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000">
                <a:latin typeface="Calibri"/>
                <a:ea typeface="Calibri"/>
                <a:cs typeface="Calibri"/>
                <a:sym typeface="Calibri"/>
              </a:rPr>
              <a:t>Searching inside text files or piped output</a:t>
            </a:r>
            <a:r>
              <a:rPr b="0" baseline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(grep)</a:t>
            </a:r>
          </a:p>
        </p:txBody>
      </p:sp>
      <p:sp>
        <p:nvSpPr>
          <p:cNvPr id="381" name="Shape 381"/>
          <p:cNvSpPr txBox="1"/>
          <p:nvPr/>
        </p:nvSpPr>
        <p:spPr>
          <a:xfrm>
            <a:off x="457200" y="1600200"/>
            <a:ext cx="8229299" cy="5005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0" baseline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“grep” command finds 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text items</a:t>
            </a:r>
            <a:r>
              <a:rPr b="0" baseline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that match a given condition. It finds te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xt </a:t>
            </a:r>
            <a:r>
              <a:rPr i="1" lang="en-US" sz="2600">
                <a:latin typeface="Calibri"/>
                <a:ea typeface="Calibri"/>
                <a:cs typeface="Calibri"/>
                <a:sym typeface="Calibri"/>
              </a:rPr>
              <a:t>inside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 files.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600">
                <a:latin typeface="Droid Sans Mono"/>
                <a:ea typeface="Droid Sans Mono"/>
                <a:cs typeface="Droid Sans Mono"/>
                <a:sym typeface="Droid Sans Mono"/>
              </a:rPr>
              <a:t>	$ grep [options] [pattern] [files]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0" baseline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find files in the current directory that contain the wor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“root”, type:</a:t>
            </a:r>
            <a:br>
              <a:rPr b="0" baseline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baseline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0" baseline="0" i="0" lang="en-US" sz="26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$ grep root *</a:t>
            </a:r>
          </a:p>
          <a:p>
            <a:pPr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0" baseline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Read this as “grep” for the string “root” from “star.”</a:t>
            </a:r>
            <a:r>
              <a:rPr lang="en-US" sz="2600"/>
              <a:t> </a:t>
            </a:r>
            <a:r>
              <a:rPr b="0" baseline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“*” means all files in this directory.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You can supply options like </a:t>
            </a:r>
            <a:r>
              <a:rPr b="1" lang="en-US" sz="2600">
                <a:latin typeface="Calibri"/>
                <a:ea typeface="Calibri"/>
                <a:cs typeface="Calibri"/>
                <a:sym typeface="Calibri"/>
              </a:rPr>
              <a:t>-i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 for case insensitive search	or </a:t>
            </a:r>
            <a:r>
              <a:rPr b="1" lang="en-US" sz="2600">
                <a:latin typeface="Calibri"/>
                <a:ea typeface="Calibri"/>
                <a:cs typeface="Calibri"/>
                <a:sym typeface="Calibri"/>
              </a:rPr>
              <a:t>-e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 for a regular expression search (more advanced).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600">
                <a:latin typeface="Droid Sans Mono"/>
                <a:ea typeface="Droid Sans Mono"/>
                <a:cs typeface="Droid Sans Mono"/>
                <a:sym typeface="Droid Sans Mono"/>
              </a:rPr>
              <a:t>	$ grep -ie foo.*bar *  ←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 finds “FOODBAR”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50717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 txBox="1"/>
          <p:nvPr/>
        </p:nvSpPr>
        <p:spPr>
          <a:xfrm>
            <a:off x="67500" y="5507175"/>
            <a:ext cx="9009000" cy="13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 sz="4800"/>
              <a:t>Linux</a:t>
            </a:r>
            <a:r>
              <a:rPr b="1" lang="en-US" sz="4800"/>
              <a:t> is </a:t>
            </a:r>
            <a:r>
              <a:rPr lang="en-US" sz="4800"/>
              <a:t>user friendly.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Its just very selective of its friends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/>
          <p:nvPr/>
        </p:nvSpPr>
        <p:spPr>
          <a:xfrm>
            <a:off x="457200" y="274680"/>
            <a:ext cx="8229239" cy="11426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Using grep with netstat and ps</a:t>
            </a:r>
          </a:p>
        </p:txBody>
      </p:sp>
      <p:sp>
        <p:nvSpPr>
          <p:cNvPr id="387" name="Shape 387"/>
          <p:cNvSpPr txBox="1"/>
          <p:nvPr/>
        </p:nvSpPr>
        <p:spPr>
          <a:xfrm>
            <a:off x="457200" y="1600200"/>
            <a:ext cx="8229299" cy="5113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see if anything is listening on port 7777,</a:t>
            </a:r>
          </a:p>
          <a:p>
            <a:pPr indent="457200" lv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you could type</a:t>
            </a: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32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$ netstat –na | grep 7777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see if you have any processes named</a:t>
            </a:r>
          </a:p>
          <a:p>
            <a:pPr indent="457200" lv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“bash” running, you could type: </a:t>
            </a:r>
          </a:p>
          <a:p>
            <a:pPr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>
                <a:latin typeface="Droid Sans Mono"/>
                <a:ea typeface="Droid Sans Mono"/>
                <a:cs typeface="Droid Sans Mono"/>
                <a:sym typeface="Droid Sans Mono"/>
              </a:rPr>
              <a:t>		$ ps aux | grep bash</a:t>
            </a:r>
          </a:p>
          <a:p>
            <a:pPr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“ps aux” isn’t “ps -aux” because of historical differences between BSD and *NIX. People confuse this all the time.</a:t>
            </a:r>
          </a:p>
        </p:txBody>
      </p: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/>
          <p:nvPr/>
        </p:nvSpPr>
        <p:spPr>
          <a:xfrm>
            <a:off x="457200" y="274676"/>
            <a:ext cx="8229299" cy="8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learn more (man and info)</a:t>
            </a:r>
          </a:p>
        </p:txBody>
      </p:sp>
      <p:sp>
        <p:nvSpPr>
          <p:cNvPr id="393" name="Shape 393"/>
          <p:cNvSpPr txBox="1"/>
          <p:nvPr/>
        </p:nvSpPr>
        <p:spPr>
          <a:xfrm>
            <a:off x="457200" y="1152000"/>
            <a:ext cx="4467299" cy="5507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“man” and “info” commands show detailed usage information for other commands,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example:</a:t>
            </a:r>
            <a:b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b="0" baseline="0" i="0" lang="en-US" sz="32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$ man ls</a:t>
            </a: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32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$ info ls</a:t>
            </a: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32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$ man man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Arrow keys to navigate, </a:t>
            </a: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 to quit.</a:t>
            </a:r>
          </a:p>
        </p:txBody>
      </p:sp>
      <p:pic>
        <p:nvPicPr>
          <p:cNvPr id="394" name="Shape 3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4425" y="1600200"/>
            <a:ext cx="3333750" cy="41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/>
          <p:nvPr/>
        </p:nvSpPr>
        <p:spPr>
          <a:xfrm>
            <a:off x="457200" y="274680"/>
            <a:ext cx="8229239" cy="11426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Getting hints from whatis</a:t>
            </a:r>
          </a:p>
        </p:txBody>
      </p:sp>
      <p:sp>
        <p:nvSpPr>
          <p:cNvPr id="400" name="Shape 400"/>
          <p:cNvSpPr txBox="1"/>
          <p:nvPr/>
        </p:nvSpPr>
        <p:spPr>
          <a:xfrm>
            <a:off x="457200" y="1600200"/>
            <a:ext cx="8229239" cy="4525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you don’t want to look through an entire man page, and just need a hint about what a program does …</a:t>
            </a: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0" baseline="0" i="0" lang="en-US" sz="32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$ whatis [command]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 in:</a:t>
            </a: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32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$ whatis ifconfig</a:t>
            </a:r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/>
          <p:nvPr/>
        </p:nvSpPr>
        <p:spPr>
          <a:xfrm>
            <a:off x="457200" y="274675"/>
            <a:ext cx="8229299" cy="7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…More…</a:t>
            </a:r>
          </a:p>
        </p:txBody>
      </p:sp>
      <p:sp>
        <p:nvSpPr>
          <p:cNvPr id="407" name="Shape 407"/>
          <p:cNvSpPr txBox="1"/>
          <p:nvPr/>
        </p:nvSpPr>
        <p:spPr>
          <a:xfrm>
            <a:off x="457200" y="1007275"/>
            <a:ext cx="8229299" cy="5598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1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!!</a:t>
            </a: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	- </a:t>
            </a: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repeats last command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history</a:t>
            </a: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 - view previous commands</a:t>
            </a:r>
          </a:p>
          <a:p>
            <a:pPr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Ctrl</a:t>
            </a:r>
            <a:r>
              <a:rPr b="1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terminates running command</a:t>
            </a:r>
          </a:p>
          <a:p>
            <a:pPr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1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lear</a:t>
            </a: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clears the window</a:t>
            </a:r>
          </a:p>
          <a:p>
            <a:pPr indent="457200" lvl="0" marL="9144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(control+L does as well)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1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fconfig</a:t>
            </a: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shows network interface info</a:t>
            </a:r>
          </a:p>
          <a:p>
            <a:pPr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file</a:t>
            </a: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 - Tells you the file type</a:t>
            </a:r>
          </a:p>
          <a:p>
            <a:pPr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Arrow keys up/down</a:t>
            </a: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 - put a command from</a:t>
            </a:r>
          </a:p>
          <a:p>
            <a:pPr indent="4572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history on the prompt</a:t>
            </a:r>
          </a:p>
          <a:p>
            <a:pPr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1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Tab</a:t>
            </a: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complete typing (doesn’t always work if</a:t>
            </a:r>
          </a:p>
          <a:p>
            <a:pPr indent="457200" lv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you don’t have permissions)</a:t>
            </a:r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274680"/>
            <a:ext cx="8229239" cy="11426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…And more...</a:t>
            </a:r>
          </a:p>
        </p:txBody>
      </p:sp>
      <p:sp>
        <p:nvSpPr>
          <p:cNvPr id="413" name="Shape 413"/>
          <p:cNvSpPr txBox="1"/>
          <p:nvPr/>
        </p:nvSpPr>
        <p:spPr>
          <a:xfrm>
            <a:off x="457200" y="1600200"/>
            <a:ext cx="8229239" cy="4525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1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ostname</a:t>
            </a: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shows computer</a:t>
            </a: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’</a:t>
            </a: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 name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1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mdir</a:t>
            </a: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remove directory </a:t>
            </a: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(must be empty)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1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remove a file (don</a:t>
            </a: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’t do sudo rm -rf  /*)</a:t>
            </a:r>
          </a:p>
          <a:p>
            <a:pPr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/>
          </a:p>
        </p:txBody>
      </p: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/>
          <p:nvPr/>
        </p:nvSpPr>
        <p:spPr>
          <a:xfrm>
            <a:off x="457200" y="274680"/>
            <a:ext cx="8229239" cy="11426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System Info</a:t>
            </a:r>
          </a:p>
        </p:txBody>
      </p:sp>
      <p:sp>
        <p:nvSpPr>
          <p:cNvPr id="419" name="Shape 419"/>
          <p:cNvSpPr txBox="1"/>
          <p:nvPr/>
        </p:nvSpPr>
        <p:spPr>
          <a:xfrm>
            <a:off x="457200" y="1219325"/>
            <a:ext cx="4194600" cy="4906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Get hostname for &lt;ip&gt;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0" baseline="0" i="0" sz="20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# nbstat -A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0" baseline="0" i="0" sz="20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Current username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# id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0" baseline="0" i="0" sz="20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Logged on users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# w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0" baseline="0" i="0" sz="20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User information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# who -a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0" baseline="0" i="0" sz="20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Last users logged on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# last -a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/>
          </a:p>
        </p:txBody>
      </p:sp>
      <p:sp>
        <p:nvSpPr>
          <p:cNvPr id="420" name="Shape 420"/>
          <p:cNvSpPr txBox="1"/>
          <p:nvPr/>
        </p:nvSpPr>
        <p:spPr>
          <a:xfrm>
            <a:off x="5106575" y="1417325"/>
            <a:ext cx="3446099" cy="49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 list of users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 getent passwd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 OS info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cat /etc/issue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 OS version info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cat /etc/*release*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Port reference 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cat /etc/services</a:t>
            </a:r>
          </a:p>
        </p:txBody>
      </p:sp>
      <p:pic>
        <p:nvPicPr>
          <p:cNvPr id="421" name="Shape 4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0370" y="2834795"/>
            <a:ext cx="2107050" cy="287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/>
        </p:nvSpPr>
        <p:spPr>
          <a:xfrm>
            <a:off x="457200" y="274680"/>
            <a:ext cx="8229239" cy="11426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Shutting Down (</a:t>
            </a: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b="0" baseline="0" i="0" lang="en-US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Reboot)</a:t>
            </a:r>
          </a:p>
        </p:txBody>
      </p:sp>
      <p:sp>
        <p:nvSpPr>
          <p:cNvPr id="427" name="Shape 427"/>
          <p:cNvSpPr txBox="1"/>
          <p:nvPr/>
        </p:nvSpPr>
        <p:spPr>
          <a:xfrm>
            <a:off x="457200" y="1600200"/>
            <a:ext cx="8229299" cy="50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You can do this via the GU</a:t>
            </a: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 at a command </a:t>
            </a:r>
          </a:p>
          <a:p>
            <a:pPr indent="457200" lv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line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shutdown and halt the system, type </a:t>
            </a: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</a:p>
          <a:p>
            <a:pPr indent="457200" lv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root):</a:t>
            </a: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# shutdown –h now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shutdown and reboot the sytem, type (as 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root):</a:t>
            </a: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# shutdown –r now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Or, just type</a:t>
            </a: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# reboot</a:t>
            </a:r>
          </a:p>
        </p:txBody>
      </p: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/>
          <p:nvPr/>
        </p:nvSpPr>
        <p:spPr>
          <a:xfrm>
            <a:off x="457200" y="274680"/>
            <a:ext cx="8229239" cy="11426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Remote Connections with SSH	</a:t>
            </a:r>
          </a:p>
        </p:txBody>
      </p:sp>
      <p:sp>
        <p:nvSpPr>
          <p:cNvPr id="433" name="Shape 433"/>
          <p:cNvSpPr txBox="1"/>
          <p:nvPr/>
        </p:nvSpPr>
        <p:spPr>
          <a:xfrm>
            <a:off x="457200" y="1600200"/>
            <a:ext cx="8229239" cy="4525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SSH (Secure Shell)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Clients connect to servers (ssh)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Servers listen for incoming connections (sshd)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Connect to a remote server</a:t>
            </a: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>
                <a:latin typeface="Droid Sans Mono"/>
                <a:ea typeface="Droid Sans Mono"/>
                <a:cs typeface="Droid Sans Mono"/>
                <a:sym typeface="Droid Sans Mono"/>
              </a:rPr>
              <a:t>$ </a:t>
            </a:r>
            <a:r>
              <a:rPr b="0" baseline="0" i="0" lang="en-US" sz="28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ssh</a:t>
            </a:r>
            <a:r>
              <a:rPr lang="en-US" sz="2800"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b="0" baseline="0" i="0" lang="en-US" sz="28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cs498a.cs.illinois.edu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Specify a user at run time </a:t>
            </a:r>
          </a:p>
          <a:p>
            <a:pPr indent="457200" marL="4572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>
                <a:latin typeface="Droid Sans Mono"/>
                <a:ea typeface="Droid Sans Mono"/>
                <a:cs typeface="Droid Sans Mono"/>
                <a:sym typeface="Droid Sans Mono"/>
              </a:rPr>
              <a:t>$ </a:t>
            </a:r>
            <a:r>
              <a:rPr b="0" baseline="0" i="0" lang="en-US" sz="28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ssh demo@</a:t>
            </a:r>
            <a:r>
              <a:rPr lang="en-US" sz="2800">
                <a:latin typeface="Droid Sans Mono"/>
                <a:ea typeface="Droid Sans Mono"/>
                <a:cs typeface="Droid Sans Mono"/>
                <a:sym typeface="Droid Sans Mono"/>
              </a:rPr>
              <a:t>islet1.gnulug.org</a:t>
            </a:r>
            <a:r>
              <a:rPr b="0" baseline="0" i="0" lang="en-US" sz="28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OR</a:t>
            </a: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>
                <a:latin typeface="Droid Sans Mono"/>
                <a:ea typeface="Droid Sans Mono"/>
                <a:cs typeface="Droid Sans Mono"/>
                <a:sym typeface="Droid Sans Mono"/>
              </a:rPr>
              <a:t>$ s</a:t>
            </a:r>
            <a:r>
              <a:rPr b="0" baseline="0" i="0" lang="en-US" sz="28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sh </a:t>
            </a:r>
            <a:r>
              <a:rPr lang="en-US" sz="280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islet1.gnulug.org</a:t>
            </a:r>
            <a:r>
              <a:rPr b="0" baseline="0" i="0" lang="en-US" sz="28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–l demo</a:t>
            </a:r>
          </a:p>
        </p:txBody>
      </p: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/>
          <p:nvPr/>
        </p:nvSpPr>
        <p:spPr>
          <a:xfrm>
            <a:off x="457200" y="274680"/>
            <a:ext cx="8229299" cy="1142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Challenge #1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457200" y="1600200"/>
            <a:ext cx="8229299" cy="4525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100000"/>
              <a:buFont typeface="Calibri"/>
              <a:buChar char="•"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Make a GUI interface using Visual Basic to try to track their IPs</a:t>
            </a: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0" baseline="0" i="0" sz="2800" u="none" cap="none" strike="noStrike"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/>
          <p:nvPr/>
        </p:nvSpPr>
        <p:spPr>
          <a:xfrm>
            <a:off x="457200" y="274680"/>
            <a:ext cx="8229299" cy="1142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Challenge #2</a:t>
            </a:r>
          </a:p>
        </p:txBody>
      </p:sp>
      <p:sp>
        <p:nvSpPr>
          <p:cNvPr id="445" name="Shape 445"/>
          <p:cNvSpPr txBox="1"/>
          <p:nvPr/>
        </p:nvSpPr>
        <p:spPr>
          <a:xfrm>
            <a:off x="457200" y="1600200"/>
            <a:ext cx="8229299" cy="4525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457200" marL="4572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457200" marL="4572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Hack into the mainframe of Setec Astronomy and download the blueprints for encryption cracking device. </a:t>
            </a: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0" baseline="0" i="0" sz="2800" u="none" cap="none" strike="noStrike"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00" y="0"/>
            <a:ext cx="8663599" cy="624862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624600" y="6456100"/>
            <a:ext cx="7894799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US"/>
              <a:t>Source: http://www.saulycanada.com/assets/images/timeline.jpg</a:t>
            </a:r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/>
          <p:nvPr/>
        </p:nvSpPr>
        <p:spPr>
          <a:xfrm>
            <a:off x="457200" y="274680"/>
            <a:ext cx="8229299" cy="1142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Challenge #3</a:t>
            </a:r>
          </a:p>
        </p:txBody>
      </p:sp>
      <p:sp>
        <p:nvSpPr>
          <p:cNvPr id="451" name="Shape 451"/>
          <p:cNvSpPr txBox="1"/>
          <p:nvPr/>
        </p:nvSpPr>
        <p:spPr>
          <a:xfrm>
            <a:off x="457200" y="1600200"/>
            <a:ext cx="8229299" cy="4525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457200" marL="4572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Hack the Gibson</a:t>
            </a: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/>
          <p:nvPr/>
        </p:nvSpPr>
        <p:spPr>
          <a:xfrm>
            <a:off x="596975" y="180000"/>
            <a:ext cx="8307600" cy="6483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Info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GLUG - GNU/Linux &amp; Unix Group </a:t>
            </a:r>
            <a:r>
              <a:rPr b="1" lang="en-US" sz="2400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http://www.gnulug.org/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 pages - </a:t>
            </a:r>
            <a:r>
              <a:rPr b="1" lang="en-US" sz="2400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http://linux.die.net/man/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Unix &amp; Linux Stack Exchange - </a:t>
            </a:r>
            <a:r>
              <a:rPr b="1" lang="en-US" sz="2400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http://unix.stackexchange.com/</a:t>
            </a:r>
          </a:p>
          <a:p>
            <a:pPr lvl="0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100000"/>
              <a:buFont typeface="Arial"/>
              <a:buNone/>
            </a:pPr>
            <a:br>
              <a:rPr b="1" lang="en-US" sz="110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240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The Linux Command Line: A Complete Introduction </a:t>
            </a:r>
            <a:r>
              <a:rPr b="1" lang="en-US" sz="2400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http://smile.amazon.com/Linux-Command-Line-Complete-Introduction/dp/1593273894/</a:t>
            </a:r>
          </a:p>
          <a:p>
            <a:pPr lvl="0" rtl="0">
              <a:lnSpc>
                <a:spcPct val="121875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21875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Linux Works: What Every Superuser Should Know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US" sz="2400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http://smile.amazon.com/How-Linux-Works-Superuser-Should/dp/1593275676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Shape 4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Shape 462"/>
          <p:cNvSpPr txBox="1"/>
          <p:nvPr/>
        </p:nvSpPr>
        <p:spPr>
          <a:xfrm>
            <a:off x="0" y="0"/>
            <a:ext cx="9144000" cy="6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b="1"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Credits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 algn="ctr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 algn="ctr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 algn="ctr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 algn="ctr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b="1"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Original slides - Wayland Morgan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b="1"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Other content - Shane Rogers, Simon Kim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b="1"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More presenting - Will Song, Simon Kim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b="1"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Additional slide editing - Eric Huber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b="1"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Cat in blanket - Jelly (courtesy of Amarin Phaosawasdi)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/>
        </p:nvSpPr>
        <p:spPr>
          <a:xfrm>
            <a:off x="457200" y="274680"/>
            <a:ext cx="8229299" cy="1142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Popular Distros</a:t>
            </a:r>
          </a:p>
        </p:txBody>
      </p:sp>
      <p:graphicFrame>
        <p:nvGraphicFramePr>
          <p:cNvPr id="143" name="Shape 143"/>
          <p:cNvGraphicFramePr/>
          <p:nvPr/>
        </p:nvGraphicFramePr>
        <p:xfrm>
          <a:off x="792437" y="17948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{C2A1C691-8609-46FF-BAA3-C944BFAA82C4}</a:tableStyleId>
              </a:tblPr>
              <a:tblGrid>
                <a:gridCol w="1050700"/>
                <a:gridCol w="2681650"/>
                <a:gridCol w="38267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b="1" lang="en-US" sz="1800"/>
                        <a:t>Branch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b="1" lang="en-US" sz="1800"/>
                        <a:t>Distros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b="1" lang="en-US" sz="1800"/>
                        <a:t>Package Managers</a:t>
                      </a:r>
                    </a:p>
                  </a:txBody>
                  <a:tcPr marT="91425" marB="91425" marR="91425" marL="91425" anchor="ctr"/>
                </a:tc>
              </a:tr>
              <a:tr h="381000">
                <a:tc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Debian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Ubuntu</a:t>
                      </a:r>
                    </a:p>
                  </a:txBody>
                  <a:tcPr marT="91425" marB="91425" marR="91425" marL="91425" anchor="ctr"/>
                </a:tc>
                <a:tc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APT (Advanced Package Tool)</a:t>
                      </a:r>
                    </a:p>
                  </a:txBody>
                  <a:tcPr marT="91425" marB="91425" marR="91425" marL="91425" anchor="ctr"/>
                </a:tc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Kali Linux (BackTrack)</a:t>
                      </a:r>
                    </a:p>
                  </a:txBody>
                  <a:tcPr marT="91425" marB="91425" marR="91425" marL="91425" anchor="ctr"/>
                </a:tc>
                <a:tc vMerge="1"/>
              </a:tr>
              <a:tr h="381000">
                <a:tc rowSpan="3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Red Hat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Scientific Linux</a:t>
                      </a:r>
                    </a:p>
                  </a:txBody>
                  <a:tcPr marT="91425" marB="91425" marR="91425" marL="91425" anchor="ctr"/>
                </a:tc>
                <a:tc rowSpan="3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YUM (Yellowdog Updater, Modified)</a:t>
                      </a:r>
                    </a:p>
                  </a:txBody>
                  <a:tcPr marT="91425" marB="91425" marR="91425" marL="91425" anchor="ctr"/>
                </a:tc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CentOS</a:t>
                      </a:r>
                    </a:p>
                  </a:txBody>
                  <a:tcPr marT="91425" marB="91425" marR="91425" marL="91425" anchor="ctr"/>
                </a:tc>
                <a:tc vMerge="1"/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Fedora</a:t>
                      </a:r>
                    </a:p>
                  </a:txBody>
                  <a:tcPr marT="91425" marB="91425" marR="91425" marL="91425" anchor="ctr"/>
                </a:tc>
                <a:tc vMerge="1"/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Arch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Arch Linux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Pacman (Package Manager)</a:t>
                      </a: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Enoch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Gentoo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Portage</a:t>
                      </a: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44" name="Shape 144"/>
          <p:cNvSpPr txBox="1"/>
          <p:nvPr/>
        </p:nvSpPr>
        <p:spPr>
          <a:xfrm>
            <a:off x="1094475" y="5921225"/>
            <a:ext cx="67065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/>
              <a:t>Comprehensive List: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https://en.wikipedia.org/wiki/List_of_Linux_distributions</a:t>
            </a:r>
          </a:p>
          <a:p>
            <a:pPr>
              <a:spcBef>
                <a:spcPts val="0"/>
              </a:spcBef>
              <a:buNone/>
            </a:pPr>
            <a:r>
              <a:rPr lang="en-US"/>
              <a:t>Check out DistroWatch: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http://distrowatch.com/dwres.php?resource=major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/>
        </p:nvSpPr>
        <p:spPr>
          <a:xfrm>
            <a:off x="457200" y="274680"/>
            <a:ext cx="8229299" cy="1142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Desktop Environments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457200" y="1600200"/>
            <a:ext cx="8229299" cy="4525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8100" lvl="0" rtl="0">
              <a:lnSpc>
                <a:spcPct val="115000"/>
              </a:lnSpc>
              <a:spcBef>
                <a:spcPts val="0"/>
              </a:spcBef>
              <a:buSzPct val="100000"/>
              <a:buFont typeface="Arial"/>
              <a:buChar char="•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GNOME</a:t>
            </a:r>
          </a:p>
          <a:p>
            <a:pPr indent="-38100" lvl="0" rtl="0">
              <a:lnSpc>
                <a:spcPct val="115000"/>
              </a:lnSpc>
              <a:spcBef>
                <a:spcPts val="0"/>
              </a:spcBef>
              <a:buSzPct val="100000"/>
              <a:buFont typeface="Arial"/>
              <a:buChar char="•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KDE (K Desktop Environment)</a:t>
            </a:r>
          </a:p>
          <a:p>
            <a:pPr indent="-38100" lvl="0" rtl="0">
              <a:lnSpc>
                <a:spcPct val="115000"/>
              </a:lnSpc>
              <a:spcBef>
                <a:spcPts val="0"/>
              </a:spcBef>
              <a:buSzPct val="100000"/>
              <a:buFont typeface="Arial"/>
              <a:buChar char="•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Unity</a:t>
            </a:r>
          </a:p>
          <a:p>
            <a:pPr indent="-38100" lvl="0" rtl="0">
              <a:lnSpc>
                <a:spcPct val="115000"/>
              </a:lnSpc>
              <a:spcBef>
                <a:spcPts val="0"/>
              </a:spcBef>
              <a:buSzPct val="100000"/>
              <a:buFont typeface="Arial"/>
              <a:buChar char="•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XFCE (XForms Common Environment)</a:t>
            </a:r>
          </a:p>
          <a:p>
            <a:pPr indent="-38100" lvl="0" rtl="0">
              <a:lnSpc>
                <a:spcPct val="115000"/>
              </a:lnSpc>
              <a:spcBef>
                <a:spcPts val="0"/>
              </a:spcBef>
              <a:buSzPct val="100000"/>
              <a:buFont typeface="Arial"/>
              <a:buChar char="•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LXDE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(Lightweight X11 Desktop Environment)</a:t>
            </a:r>
          </a:p>
          <a:p>
            <a:pPr indent="-38100" lvl="0" rtl="0">
              <a:lnSpc>
                <a:spcPct val="115000"/>
              </a:lnSpc>
              <a:spcBef>
                <a:spcPts val="0"/>
              </a:spcBef>
              <a:buSzPct val="100000"/>
              <a:buFont typeface="Arial"/>
              <a:buChar char="•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MATE</a:t>
            </a:r>
          </a:p>
          <a:p>
            <a:pPr indent="-38100" lvl="0" rtl="0">
              <a:lnSpc>
                <a:spcPct val="115000"/>
              </a:lnSpc>
              <a:spcBef>
                <a:spcPts val="0"/>
              </a:spcBef>
              <a:buSzPct val="100000"/>
              <a:buFont typeface="Arial"/>
              <a:buChar char="•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Cinnamon</a:t>
            </a:r>
          </a:p>
          <a:p>
            <a:pPr indent="-38100" lvl="0" rtl="0">
              <a:lnSpc>
                <a:spcPct val="115000"/>
              </a:lnSpc>
              <a:spcBef>
                <a:spcPts val="0"/>
              </a:spcBef>
              <a:buSzPct val="100000"/>
              <a:buFont typeface="Arial"/>
              <a:buChar char="•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Pantheon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/>
        </p:nvSpPr>
        <p:spPr>
          <a:xfrm>
            <a:off x="457200" y="274680"/>
            <a:ext cx="8229299" cy="1142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GNOME 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624600" y="6456100"/>
            <a:ext cx="7894799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US"/>
              <a:t>Source: https://www.gnome.org/</a:t>
            </a:r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" y="1417375"/>
            <a:ext cx="8953500" cy="503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/>
        </p:nvSpPr>
        <p:spPr>
          <a:xfrm>
            <a:off x="457200" y="274680"/>
            <a:ext cx="8229299" cy="1142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KDE (Plasma 5.0)</a:t>
            </a:r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5" y="1417375"/>
            <a:ext cx="3938423" cy="221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4199" y="2910875"/>
            <a:ext cx="6272299" cy="352817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/>
        </p:nvSpPr>
        <p:spPr>
          <a:xfrm>
            <a:off x="624600" y="6456100"/>
            <a:ext cx="7894799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US"/>
              <a:t>Source: https://www.kde.org/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